
<file path=[Content_Types].xml><?xml version="1.0" encoding="utf-8"?>
<Types xmlns="http://schemas.openxmlformats.org/package/2006/content-types">
  <Override PartName="/_rels/.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31.wmf" ContentType="image/x-wmf"/>
  <Override PartName="/ppt/media/image30.wmf" ContentType="image/x-wmf"/>
  <Override PartName="/ppt/media/image29.png" ContentType="image/png"/>
  <Override PartName="/ppt/media/image28.wmf" ContentType="image/x-wmf"/>
  <Override PartName="/ppt/media/image26.wmf" ContentType="image/x-wmf"/>
  <Override PartName="/ppt/media/image25.wmf" ContentType="image/x-wmf"/>
  <Override PartName="/ppt/media/image24.png" ContentType="image/png"/>
  <Override PartName="/ppt/media/image23.wmf" ContentType="image/x-wmf"/>
  <Override PartName="/ppt/media/image9.wmf" ContentType="image/x-wmf"/>
  <Override PartName="/ppt/media/image10.png" ContentType="image/png"/>
  <Override PartName="/ppt/media/image8.png" ContentType="image/png"/>
  <Override PartName="/ppt/media/image7.wmf" ContentType="image/x-wmf"/>
  <Override PartName="/ppt/media/image6.png" ContentType="image/png"/>
  <Override PartName="/ppt/media/image1.png" ContentType="image/png"/>
  <Override PartName="/ppt/media/image27.jpeg" ContentType="image/jpeg"/>
  <Override PartName="/ppt/media/image21.wmf" ContentType="image/x-wmf"/>
  <Override PartName="/ppt/media/image2.png" ContentType="image/png"/>
  <Override PartName="/ppt/media/image22.png" ContentType="image/png"/>
  <Override PartName="/ppt/media/image3.png" ContentType="image/png"/>
  <Override PartName="/ppt/media/image4.png" ContentType="image/png"/>
  <Override PartName="/ppt/media/image11.wmf" ContentType="image/x-wmf"/>
  <Override PartName="/ppt/media/image12.jpeg" ContentType="image/jpeg"/>
  <Override PartName="/ppt/media/image19.wmf" ContentType="image/x-wmf"/>
  <Override PartName="/ppt/media/image13.wmf" ContentType="image/x-wmf"/>
  <Override PartName="/ppt/media/image14.png" ContentType="image/png"/>
  <Override PartName="/ppt/media/image15.wmf" ContentType="image/x-wmf"/>
  <Override PartName="/ppt/media/image16.png" ContentType="image/png"/>
  <Override PartName="/ppt/media/image17.png" ContentType="image/png"/>
  <Override PartName="/ppt/media/image18.wmf" ContentType="image/x-wmf"/>
  <Override PartName="/ppt/media/image5.png" ContentType="image/png"/>
  <Override PartName="/ppt/media/image20.png" ContentType="image/pn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079000" y="1604520"/>
            <a:ext cx="4985280" cy="3977280"/>
          </a:xfrm>
          <a:prstGeom prst="rect">
            <a:avLst/>
          </a:prstGeom>
          <a:ln>
            <a:noFill/>
          </a:ln>
        </p:spPr>
      </p:pic>
      <p:pic>
        <p:nvPicPr>
          <p:cNvPr id="35" name="" descr=""/>
          <p:cNvPicPr/>
          <p:nvPr/>
        </p:nvPicPr>
        <p:blipFill>
          <a:blip r:embed="rId3"/>
          <a:stretch/>
        </p:blipFill>
        <p:spPr>
          <a:xfrm>
            <a:off x="2079000" y="1604520"/>
            <a:ext cx="498528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079000" y="1604520"/>
            <a:ext cx="4985280" cy="3977280"/>
          </a:xfrm>
          <a:prstGeom prst="rect">
            <a:avLst/>
          </a:prstGeom>
          <a:ln>
            <a:noFill/>
          </a:ln>
        </p:spPr>
      </p:pic>
      <p:pic>
        <p:nvPicPr>
          <p:cNvPr id="71" name="" descr=""/>
          <p:cNvPicPr/>
          <p:nvPr/>
        </p:nvPicPr>
        <p:blipFill>
          <a:blip r:embed="rId3"/>
          <a:stretch/>
        </p:blipFill>
        <p:spPr>
          <a:xfrm>
            <a:off x="2079000" y="1604520"/>
            <a:ext cx="498528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pt-B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pt-BR"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pt-BR"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pt-BR" sz="4400" spc="-1" strike="noStrike">
                <a:solidFill>
                  <a:srgbClr val="000000"/>
                </a:solidFill>
                <a:uFill>
                  <a:solidFill>
                    <a:srgbClr val="ffffff"/>
                  </a:solidFill>
                </a:uFill>
                <a:latin typeface="Arial"/>
              </a:rPr>
              <a:t>Clique para editar o formato do texto do título</a:t>
            </a:r>
            <a:endParaRPr b="0" lang="pt-B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pt-BR" sz="3200" spc="-1" strike="noStrike">
                <a:solidFill>
                  <a:srgbClr val="000000"/>
                </a:solidFill>
                <a:uFill>
                  <a:solidFill>
                    <a:srgbClr val="ffffff"/>
                  </a:solidFill>
                </a:uFill>
                <a:latin typeface="Arial"/>
              </a:rPr>
              <a:t>Clique para editar o formato do texto da estrutura de tópicos</a:t>
            </a:r>
            <a:endParaRPr b="0" lang="pt-B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pt-BR" sz="2800" spc="-1" strike="noStrike">
                <a:solidFill>
                  <a:srgbClr val="000000"/>
                </a:solidFill>
                <a:uFill>
                  <a:solidFill>
                    <a:srgbClr val="ffffff"/>
                  </a:solidFill>
                </a:uFill>
                <a:latin typeface="Arial"/>
              </a:rPr>
              <a:t>2.º nível da estrutura de tópicos</a:t>
            </a:r>
            <a:endParaRPr b="0" lang="pt-B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pt-BR" sz="2400" spc="-1" strike="noStrike">
                <a:solidFill>
                  <a:srgbClr val="000000"/>
                </a:solidFill>
                <a:uFill>
                  <a:solidFill>
                    <a:srgbClr val="ffffff"/>
                  </a:solidFill>
                </a:uFill>
                <a:latin typeface="Arial"/>
              </a:rPr>
              <a:t>3.º nível da estrutura de tópicos</a:t>
            </a:r>
            <a:endParaRPr b="0" lang="pt-B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pt-BR" sz="2000" spc="-1" strike="noStrike">
                <a:solidFill>
                  <a:srgbClr val="000000"/>
                </a:solidFill>
                <a:uFill>
                  <a:solidFill>
                    <a:srgbClr val="ffffff"/>
                  </a:solidFill>
                </a:uFill>
                <a:latin typeface="Arial"/>
              </a:rPr>
              <a:t>4.º nível da estrutura de tópicos</a:t>
            </a:r>
            <a:endParaRPr b="0" lang="pt-B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pt-BR" sz="2000" spc="-1" strike="noStrike">
                <a:solidFill>
                  <a:srgbClr val="000000"/>
                </a:solidFill>
                <a:uFill>
                  <a:solidFill>
                    <a:srgbClr val="ffffff"/>
                  </a:solidFill>
                </a:uFill>
                <a:latin typeface="Arial"/>
              </a:rPr>
              <a:t>5.º nível da estrutura de tópicos</a:t>
            </a:r>
            <a:endParaRPr b="0" lang="pt-B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pt-BR" sz="2000" spc="-1" strike="noStrike">
                <a:solidFill>
                  <a:srgbClr val="000000"/>
                </a:solidFill>
                <a:uFill>
                  <a:solidFill>
                    <a:srgbClr val="ffffff"/>
                  </a:solidFill>
                </a:uFill>
                <a:latin typeface="Arial"/>
              </a:rPr>
              <a:t>6.º nível da estrutura de tópicos</a:t>
            </a:r>
            <a:endParaRPr b="0" lang="pt-B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pt-BR" sz="2000" spc="-1" strike="noStrike">
                <a:solidFill>
                  <a:srgbClr val="000000"/>
                </a:solidFill>
                <a:uFill>
                  <a:solidFill>
                    <a:srgbClr val="ffffff"/>
                  </a:solidFill>
                </a:uFill>
                <a:latin typeface="Arial"/>
              </a:rPr>
              <a:t>7.º nível da estrutura de tópicos</a:t>
            </a:r>
            <a:endParaRPr b="0" lang="pt-B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pPr algn="ctr"/>
            <a:r>
              <a:rPr b="0" lang="pt-BR" sz="4400" spc="-1" strike="noStrike">
                <a:solidFill>
                  <a:srgbClr val="000000"/>
                </a:solidFill>
                <a:uFill>
                  <a:solidFill>
                    <a:srgbClr val="ffffff"/>
                  </a:solidFill>
                </a:uFill>
                <a:latin typeface="Arial"/>
              </a:rPr>
              <a:t>Clique para editar o formato do texto do título</a:t>
            </a:r>
            <a:endParaRPr b="0" lang="pt-BR"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pt-BR" sz="3200" spc="-1" strike="noStrike">
                <a:solidFill>
                  <a:srgbClr val="000000"/>
                </a:solidFill>
                <a:uFill>
                  <a:solidFill>
                    <a:srgbClr val="ffffff"/>
                  </a:solidFill>
                </a:uFill>
                <a:latin typeface="Arial"/>
              </a:rPr>
              <a:t>Clique para editar o formato do texto da estrutura de tópicos</a:t>
            </a:r>
            <a:endParaRPr b="0" lang="pt-B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pt-BR" sz="2800" spc="-1" strike="noStrike">
                <a:solidFill>
                  <a:srgbClr val="000000"/>
                </a:solidFill>
                <a:uFill>
                  <a:solidFill>
                    <a:srgbClr val="ffffff"/>
                  </a:solidFill>
                </a:uFill>
                <a:latin typeface="Arial"/>
              </a:rPr>
              <a:t>2.º nível da estrutura de tópicos</a:t>
            </a:r>
            <a:endParaRPr b="0" lang="pt-B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pt-BR" sz="2400" spc="-1" strike="noStrike">
                <a:solidFill>
                  <a:srgbClr val="000000"/>
                </a:solidFill>
                <a:uFill>
                  <a:solidFill>
                    <a:srgbClr val="ffffff"/>
                  </a:solidFill>
                </a:uFill>
                <a:latin typeface="Arial"/>
              </a:rPr>
              <a:t>3.º nível da estrutura de tópicos</a:t>
            </a:r>
            <a:endParaRPr b="0" lang="pt-B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pt-BR" sz="2000" spc="-1" strike="noStrike">
                <a:solidFill>
                  <a:srgbClr val="000000"/>
                </a:solidFill>
                <a:uFill>
                  <a:solidFill>
                    <a:srgbClr val="ffffff"/>
                  </a:solidFill>
                </a:uFill>
                <a:latin typeface="Arial"/>
              </a:rPr>
              <a:t>4.º nível da estrutura de tópicos</a:t>
            </a:r>
            <a:endParaRPr b="0" lang="pt-B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pt-BR" sz="2000" spc="-1" strike="noStrike">
                <a:solidFill>
                  <a:srgbClr val="000000"/>
                </a:solidFill>
                <a:uFill>
                  <a:solidFill>
                    <a:srgbClr val="ffffff"/>
                  </a:solidFill>
                </a:uFill>
                <a:latin typeface="Arial"/>
              </a:rPr>
              <a:t>5.º nível da estrutura de tópicos</a:t>
            </a:r>
            <a:endParaRPr b="0" lang="pt-B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pt-BR" sz="2000" spc="-1" strike="noStrike">
                <a:solidFill>
                  <a:srgbClr val="000000"/>
                </a:solidFill>
                <a:uFill>
                  <a:solidFill>
                    <a:srgbClr val="ffffff"/>
                  </a:solidFill>
                </a:uFill>
                <a:latin typeface="Arial"/>
              </a:rPr>
              <a:t>6.º nível da estrutura de tópicos</a:t>
            </a:r>
            <a:endParaRPr b="0" lang="pt-B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pt-BR" sz="2000" spc="-1" strike="noStrike">
                <a:solidFill>
                  <a:srgbClr val="000000"/>
                </a:solidFill>
                <a:uFill>
                  <a:solidFill>
                    <a:srgbClr val="ffffff"/>
                  </a:solidFill>
                </a:uFill>
                <a:latin typeface="Arial"/>
              </a:rPr>
              <a:t>7.º nível da estrutura de tópicos</a:t>
            </a:r>
            <a:endParaRPr b="0" lang="pt-B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3.wmf"/><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5.wmf"/><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jpe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1.wmf"/><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wmf"/><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9.wmf"/><Relationship Id="rId2" Type="http://schemas.openxmlformats.org/officeDocument/2006/relationships/image" Target="../media/image20.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 name="Imagem 112" descr=""/>
          <p:cNvPicPr/>
          <p:nvPr/>
        </p:nvPicPr>
        <p:blipFill>
          <a:blip r:embed="rId1"/>
          <a:stretch/>
        </p:blipFill>
        <p:spPr>
          <a:xfrm>
            <a:off x="6344640" y="461160"/>
            <a:ext cx="2694240" cy="1150560"/>
          </a:xfrm>
          <a:prstGeom prst="rect">
            <a:avLst/>
          </a:prstGeom>
          <a:ln>
            <a:noFill/>
          </a:ln>
        </p:spPr>
      </p:pic>
      <p:sp>
        <p:nvSpPr>
          <p:cNvPr id="73" name="CustomShape 1"/>
          <p:cNvSpPr/>
          <p:nvPr/>
        </p:nvSpPr>
        <p:spPr>
          <a:xfrm>
            <a:off x="480600" y="1752480"/>
            <a:ext cx="8372520" cy="4645440"/>
          </a:xfrm>
          <a:prstGeom prst="rect">
            <a:avLst/>
          </a:prstGeom>
          <a:noFill/>
          <a:ln>
            <a:noFill/>
          </a:ln>
        </p:spPr>
        <p:style>
          <a:lnRef idx="0"/>
          <a:fillRef idx="0"/>
          <a:effectRef idx="0"/>
          <a:fontRef idx="minor"/>
        </p:style>
        <p:txBody>
          <a:bodyPr lIns="90000" rIns="90000" tIns="46800" bIns="46800"/>
          <a:p>
            <a:pPr algn="ctr">
              <a:lnSpc>
                <a:spcPct val="90000"/>
              </a:lnSpc>
            </a:pPr>
            <a:r>
              <a:rPr b="1" lang="pt-BR" sz="2800" spc="-1" strike="noStrike">
                <a:solidFill>
                  <a:srgbClr val="c00000"/>
                </a:solidFill>
                <a:uFill>
                  <a:solidFill>
                    <a:srgbClr val="ffffff"/>
                  </a:solidFill>
                </a:uFill>
                <a:latin typeface="Arial"/>
                <a:ea typeface="DejaVu Sans"/>
              </a:rPr>
              <a:t>PRODUÇÃO FONOGRÁFICA</a:t>
            </a:r>
            <a:endParaRPr b="0" lang="pt-BR" sz="1800" spc="-1" strike="noStrike">
              <a:solidFill>
                <a:srgbClr val="000000"/>
              </a:solidFill>
              <a:uFill>
                <a:solidFill>
                  <a:srgbClr val="ffffff"/>
                </a:solidFill>
              </a:uFill>
              <a:latin typeface="Arial"/>
            </a:endParaRPr>
          </a:p>
          <a:p>
            <a:pPr algn="ctr">
              <a:lnSpc>
                <a:spcPct val="90000"/>
              </a:lnSpc>
            </a:pPr>
            <a:endParaRPr b="0" lang="pt-BR" sz="1800" spc="-1" strike="noStrike">
              <a:solidFill>
                <a:srgbClr val="000000"/>
              </a:solidFill>
              <a:uFill>
                <a:solidFill>
                  <a:srgbClr val="ffffff"/>
                </a:solidFill>
              </a:uFill>
              <a:latin typeface="Arial"/>
            </a:endParaRPr>
          </a:p>
          <a:p>
            <a:pPr algn="ctr">
              <a:lnSpc>
                <a:spcPct val="90000"/>
              </a:lnSpc>
            </a:pPr>
            <a:endParaRPr b="0" lang="pt-BR" sz="1800" spc="-1" strike="noStrike">
              <a:solidFill>
                <a:srgbClr val="000000"/>
              </a:solidFill>
              <a:uFill>
                <a:solidFill>
                  <a:srgbClr val="ffffff"/>
                </a:solidFill>
              </a:uFill>
              <a:latin typeface="Arial"/>
            </a:endParaRPr>
          </a:p>
          <a:p>
            <a:pPr algn="ctr">
              <a:lnSpc>
                <a:spcPct val="90000"/>
              </a:lnSpc>
            </a:pPr>
            <a:endParaRPr b="0" lang="pt-BR" sz="1800" spc="-1" strike="noStrike">
              <a:solidFill>
                <a:srgbClr val="000000"/>
              </a:solidFill>
              <a:uFill>
                <a:solidFill>
                  <a:srgbClr val="ffffff"/>
                </a:solidFill>
              </a:uFill>
              <a:latin typeface="Arial"/>
            </a:endParaRPr>
          </a:p>
          <a:p>
            <a:pPr algn="ctr">
              <a:lnSpc>
                <a:spcPct val="90000"/>
              </a:lnSpc>
            </a:pPr>
            <a:r>
              <a:rPr b="1" lang="pt-BR" sz="2600" spc="-1" strike="noStrike">
                <a:solidFill>
                  <a:srgbClr val="c00000"/>
                </a:solidFill>
                <a:uFill>
                  <a:solidFill>
                    <a:srgbClr val="ffffff"/>
                  </a:solidFill>
                </a:uFill>
                <a:latin typeface="Arial"/>
                <a:ea typeface="DejaVu Sans"/>
              </a:rPr>
              <a:t>TRANSMISSÃO (</a:t>
            </a:r>
            <a:r>
              <a:rPr b="1" i="1" lang="pt-BR" sz="2600" spc="-1" strike="noStrike">
                <a:solidFill>
                  <a:srgbClr val="c00000"/>
                </a:solidFill>
                <a:uFill>
                  <a:solidFill>
                    <a:srgbClr val="ffffff"/>
                  </a:solidFill>
                </a:uFill>
                <a:latin typeface="Arial"/>
                <a:ea typeface="DejaVu Sans"/>
              </a:rPr>
              <a:t>UNICAST</a:t>
            </a:r>
            <a:r>
              <a:rPr b="1" lang="pt-BR" sz="2600" spc="-1" strike="noStrike">
                <a:solidFill>
                  <a:srgbClr val="c00000"/>
                </a:solidFill>
                <a:uFill>
                  <a:solidFill>
                    <a:srgbClr val="ffffff"/>
                  </a:solidFill>
                </a:uFill>
                <a:latin typeface="Arial"/>
                <a:ea typeface="DejaVu Sans"/>
              </a:rPr>
              <a:t>, </a:t>
            </a:r>
            <a:r>
              <a:rPr b="1" i="1" lang="pt-BR" sz="2600" spc="-1" strike="noStrike">
                <a:solidFill>
                  <a:srgbClr val="c00000"/>
                </a:solidFill>
                <a:uFill>
                  <a:solidFill>
                    <a:srgbClr val="ffffff"/>
                  </a:solidFill>
                </a:uFill>
                <a:latin typeface="Arial"/>
                <a:ea typeface="DejaVu Sans"/>
              </a:rPr>
              <a:t>MULTICAST</a:t>
            </a:r>
            <a:r>
              <a:rPr b="1" lang="pt-BR" sz="2600" spc="-1" strike="noStrike">
                <a:solidFill>
                  <a:srgbClr val="c00000"/>
                </a:solidFill>
                <a:uFill>
                  <a:solidFill>
                    <a:srgbClr val="ffffff"/>
                  </a:solidFill>
                </a:uFill>
                <a:latin typeface="Arial"/>
                <a:ea typeface="DejaVu Sans"/>
              </a:rPr>
              <a:t> E </a:t>
            </a:r>
            <a:r>
              <a:rPr b="1" i="1" lang="pt-BR" sz="2600" spc="-1" strike="noStrike">
                <a:solidFill>
                  <a:srgbClr val="c00000"/>
                </a:solidFill>
                <a:uFill>
                  <a:solidFill>
                    <a:srgbClr val="ffffff"/>
                  </a:solidFill>
                </a:uFill>
                <a:latin typeface="Arial"/>
                <a:ea typeface="DejaVu Sans"/>
              </a:rPr>
              <a:t>BROADCAST</a:t>
            </a:r>
            <a:r>
              <a:rPr b="1" lang="pt-BR" sz="2600" spc="-1" strike="noStrike">
                <a:solidFill>
                  <a:srgbClr val="c00000"/>
                </a:solidFill>
                <a:uFill>
                  <a:solidFill>
                    <a:srgbClr val="ffffff"/>
                  </a:solidFill>
                </a:uFill>
                <a:latin typeface="Arial"/>
                <a:ea typeface="DejaVu Sans"/>
              </a:rPr>
              <a:t>)</a:t>
            </a:r>
            <a:endParaRPr b="0" lang="pt-BR" sz="1800" spc="-1" strike="noStrike">
              <a:solidFill>
                <a:srgbClr val="000000"/>
              </a:solidFill>
              <a:uFill>
                <a:solidFill>
                  <a:srgbClr val="ffffff"/>
                </a:solidFill>
              </a:uFill>
              <a:latin typeface="Arial"/>
            </a:endParaRPr>
          </a:p>
          <a:p>
            <a:pPr algn="ctr">
              <a:lnSpc>
                <a:spcPct val="90000"/>
              </a:lnSpc>
            </a:pPr>
            <a:endParaRPr b="0" lang="pt-BR" sz="1800" spc="-1" strike="noStrike">
              <a:solidFill>
                <a:srgbClr val="000000"/>
              </a:solidFill>
              <a:uFill>
                <a:solidFill>
                  <a:srgbClr val="ffffff"/>
                </a:solidFill>
              </a:uFill>
              <a:latin typeface="Arial"/>
            </a:endParaRPr>
          </a:p>
          <a:p>
            <a:pPr algn="ctr">
              <a:lnSpc>
                <a:spcPct val="90000"/>
              </a:lnSpc>
            </a:pPr>
            <a:endParaRPr b="0" lang="pt-BR" sz="1800" spc="-1" strike="noStrike">
              <a:solidFill>
                <a:srgbClr val="000000"/>
              </a:solidFill>
              <a:uFill>
                <a:solidFill>
                  <a:srgbClr val="ffffff"/>
                </a:solidFill>
              </a:uFill>
              <a:latin typeface="Arial"/>
            </a:endParaRPr>
          </a:p>
          <a:p>
            <a:pPr marL="1434960" algn="r">
              <a:lnSpc>
                <a:spcPct val="90000"/>
              </a:lnSpc>
            </a:pPr>
            <a:r>
              <a:rPr b="1" lang="pt-BR" sz="2400" spc="-1" strike="noStrike">
                <a:solidFill>
                  <a:srgbClr val="000000"/>
                </a:solidFill>
                <a:uFill>
                  <a:solidFill>
                    <a:srgbClr val="ffffff"/>
                  </a:solidFill>
                </a:uFill>
                <a:latin typeface="Arial"/>
                <a:ea typeface="DejaVu Sans"/>
              </a:rPr>
              <a:t>Disciplina: INFORMÁTICA PARA PRODUÇÃO FONOGRÁFICA</a:t>
            </a:r>
            <a:endParaRPr b="0" lang="pt-BR" sz="1800" spc="-1" strike="noStrike">
              <a:solidFill>
                <a:srgbClr val="000000"/>
              </a:solidFill>
              <a:uFill>
                <a:solidFill>
                  <a:srgbClr val="ffffff"/>
                </a:solidFill>
              </a:uFill>
              <a:latin typeface="Arial"/>
            </a:endParaRPr>
          </a:p>
          <a:p>
            <a:pPr marL="1434960" algn="r">
              <a:lnSpc>
                <a:spcPct val="90000"/>
              </a:lnSpc>
            </a:pPr>
            <a:endParaRPr b="0" lang="pt-BR" sz="1800" spc="-1" strike="noStrike">
              <a:solidFill>
                <a:srgbClr val="000000"/>
              </a:solidFill>
              <a:uFill>
                <a:solidFill>
                  <a:srgbClr val="ffffff"/>
                </a:solidFill>
              </a:uFill>
              <a:latin typeface="Arial"/>
            </a:endParaRPr>
          </a:p>
          <a:p>
            <a:pPr marL="1434960" algn="r">
              <a:lnSpc>
                <a:spcPct val="90000"/>
              </a:lnSpc>
            </a:pPr>
            <a:r>
              <a:rPr b="1" lang="pt-BR" sz="2400" spc="-1" strike="noStrike">
                <a:solidFill>
                  <a:srgbClr val="000000"/>
                </a:solidFill>
                <a:uFill>
                  <a:solidFill>
                    <a:srgbClr val="ffffff"/>
                  </a:solidFill>
                </a:uFill>
                <a:latin typeface="Arial"/>
                <a:ea typeface="DejaVu Sans"/>
              </a:rPr>
              <a:t>Prof. Esp. Isaque Katahira</a:t>
            </a:r>
            <a:endParaRPr b="0" lang="pt-BR" sz="1800" spc="-1" strike="noStrike">
              <a:solidFill>
                <a:srgbClr val="000000"/>
              </a:solidFill>
              <a:uFill>
                <a:solidFill>
                  <a:srgbClr val="ffffff"/>
                </a:solidFill>
              </a:uFill>
              <a:latin typeface="Arial"/>
            </a:endParaRPr>
          </a:p>
          <a:p>
            <a:pPr marL="1434960" algn="r">
              <a:lnSpc>
                <a:spcPct val="90000"/>
              </a:lnSpc>
            </a:pPr>
            <a:r>
              <a:rPr b="1" lang="pt-BR" sz="2400" spc="-1" strike="noStrike">
                <a:solidFill>
                  <a:srgbClr val="000000"/>
                </a:solidFill>
                <a:uFill>
                  <a:solidFill>
                    <a:srgbClr val="ffffff"/>
                  </a:solidFill>
                </a:uFill>
                <a:latin typeface="Arial"/>
                <a:ea typeface="DejaVu Sans"/>
              </a:rPr>
              <a:t>Mestre em Bioinformática – UTFPR</a:t>
            </a:r>
            <a:endParaRPr b="0" lang="pt-BR" sz="1800" spc="-1" strike="noStrike">
              <a:solidFill>
                <a:srgbClr val="000000"/>
              </a:solidFill>
              <a:uFill>
                <a:solidFill>
                  <a:srgbClr val="ffffff"/>
                </a:solidFill>
              </a:uFill>
              <a:latin typeface="Arial"/>
            </a:endParaRPr>
          </a:p>
          <a:p>
            <a:pPr marL="1434960" algn="r">
              <a:lnSpc>
                <a:spcPct val="90000"/>
              </a:lnSpc>
            </a:pPr>
            <a:r>
              <a:rPr b="1" lang="pt-BR" sz="2400" spc="-1" strike="noStrike">
                <a:solidFill>
                  <a:srgbClr val="000000"/>
                </a:solidFill>
                <a:uFill>
                  <a:solidFill>
                    <a:srgbClr val="ffffff"/>
                  </a:solidFill>
                </a:uFill>
                <a:latin typeface="Arial"/>
                <a:ea typeface="DejaVu Sans"/>
              </a:rPr>
              <a:t>Doutorando em Ciência da Informação - Unesp</a:t>
            </a:r>
            <a:endParaRPr b="0" lang="pt-BR" sz="1800" spc="-1" strike="noStrike">
              <a:solidFill>
                <a:srgbClr val="000000"/>
              </a:solidFill>
              <a:uFill>
                <a:solidFill>
                  <a:srgbClr val="ffffff"/>
                </a:solidFill>
              </a:uFill>
              <a:latin typeface="Arial"/>
            </a:endParaRPr>
          </a:p>
          <a:p>
            <a:pPr marL="1434960" algn="r">
              <a:lnSpc>
                <a:spcPct val="90000"/>
              </a:lnSpc>
            </a:pPr>
            <a:r>
              <a:rPr b="1" lang="pt-BR" sz="2400" spc="-1" strike="noStrike">
                <a:solidFill>
                  <a:srgbClr val="000000"/>
                </a:solidFill>
                <a:uFill>
                  <a:solidFill>
                    <a:srgbClr val="ffffff"/>
                  </a:solidFill>
                </a:uFill>
                <a:latin typeface="Arial"/>
                <a:ea typeface="DejaVu Sans"/>
              </a:rPr>
              <a:t>isaque.katahira@fatec.sp.gov.br</a:t>
            </a:r>
            <a:endParaRPr b="0" lang="pt-BR" sz="1800" spc="-1" strike="noStrike">
              <a:solidFill>
                <a:srgbClr val="000000"/>
              </a:solidFill>
              <a:uFill>
                <a:solidFill>
                  <a:srgbClr val="ffffff"/>
                </a:solidFill>
              </a:uFill>
              <a:latin typeface="Arial"/>
            </a:endParaRPr>
          </a:p>
        </p:txBody>
      </p:sp>
      <p:pic>
        <p:nvPicPr>
          <p:cNvPr id="74" name="Imagem 1" descr=""/>
          <p:cNvPicPr/>
          <p:nvPr/>
        </p:nvPicPr>
        <p:blipFill>
          <a:blip r:embed="rId2"/>
          <a:stretch/>
        </p:blipFill>
        <p:spPr>
          <a:xfrm>
            <a:off x="480600" y="435960"/>
            <a:ext cx="5676480" cy="10350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09600" y="1164600"/>
            <a:ext cx="8543520" cy="4916520"/>
          </a:xfrm>
          <a:prstGeom prst="rect">
            <a:avLst/>
          </a:prstGeom>
          <a:noFill/>
          <a:ln>
            <a:noFill/>
          </a:ln>
        </p:spPr>
        <p:style>
          <a:lnRef idx="0"/>
          <a:fillRef idx="0"/>
          <a:effectRef idx="0"/>
          <a:fontRef idx="minor"/>
        </p:style>
        <p:txBody>
          <a:bodyPr lIns="0" rIns="0" tIns="0" bIns="0" anchor="ctr"/>
          <a:p>
            <a:pPr marL="486360">
              <a:lnSpc>
                <a:spcPct val="100000"/>
              </a:lnSpc>
            </a:pPr>
            <a:endParaRPr b="0" lang="pt-BR" sz="1800" spc="-1" strike="noStrike">
              <a:solidFill>
                <a:srgbClr val="000000"/>
              </a:solidFill>
              <a:uFill>
                <a:solidFill>
                  <a:srgbClr val="ffffff"/>
                </a:solidFill>
              </a:uFill>
              <a:latin typeface="Arial"/>
            </a:endParaRPr>
          </a:p>
          <a:p>
            <a:pPr marL="712800" indent="-225720" algn="just">
              <a:lnSpc>
                <a:spcPct val="100000"/>
              </a:lnSpc>
              <a:buClr>
                <a:srgbClr val="000000"/>
              </a:buClr>
              <a:buFont typeface="Arial"/>
              <a:buChar char="•"/>
            </a:pPr>
            <a:r>
              <a:rPr b="1" lang="pt-BR" sz="1800" spc="-1" strike="noStrike">
                <a:solidFill>
                  <a:srgbClr val="000000"/>
                </a:solidFill>
                <a:uFill>
                  <a:solidFill>
                    <a:srgbClr val="ffffff"/>
                  </a:solidFill>
                </a:uFill>
                <a:latin typeface="Arial"/>
                <a:ea typeface="DejaVu Sans"/>
              </a:rPr>
              <a:t>Vantagens:</a:t>
            </a:r>
            <a:endParaRPr b="0" lang="pt-BR" sz="1800" spc="-1" strike="noStrike">
              <a:solidFill>
                <a:srgbClr val="000000"/>
              </a:solidFill>
              <a:uFill>
                <a:solidFill>
                  <a:srgbClr val="ffffff"/>
                </a:solidFill>
              </a:uFill>
              <a:latin typeface="Arial"/>
            </a:endParaRPr>
          </a:p>
          <a:p>
            <a:pPr marL="486360" algn="just">
              <a:lnSpc>
                <a:spcPct val="100000"/>
              </a:lnSpc>
            </a:pP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Uso do mesmo meio de comunicação para atingir todos os usuários;</a:t>
            </a:r>
            <a:endParaRPr b="0" lang="pt-BR" sz="1800" spc="-1" strike="noStrike">
              <a:solidFill>
                <a:srgbClr val="000000"/>
              </a:solidFill>
              <a:uFill>
                <a:solidFill>
                  <a:srgbClr val="ffffff"/>
                </a:solidFill>
              </a:uFill>
              <a:latin typeface="Arial"/>
            </a:endParaRPr>
          </a:p>
          <a:p>
            <a:pPr marL="486360" algn="just">
              <a:lnSpc>
                <a:spcPct val="100000"/>
              </a:lnSpc>
            </a:pP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O mesmo sinal é recebido por todos em cópia.</a:t>
            </a: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712800" indent="-225720" algn="just">
              <a:lnSpc>
                <a:spcPct val="100000"/>
              </a:lnSpc>
              <a:buClr>
                <a:srgbClr val="000000"/>
              </a:buClr>
              <a:buFont typeface="Arial"/>
              <a:buChar char="•"/>
            </a:pPr>
            <a:r>
              <a:rPr b="1" lang="pt-BR" sz="1800" spc="-1" strike="noStrike">
                <a:solidFill>
                  <a:srgbClr val="000000"/>
                </a:solidFill>
                <a:uFill>
                  <a:solidFill>
                    <a:srgbClr val="ffffff"/>
                  </a:solidFill>
                </a:uFill>
                <a:latin typeface="Arial"/>
                <a:ea typeface="DejaVu Sans"/>
              </a:rPr>
              <a:t>Desvantagem:</a:t>
            </a:r>
            <a:endParaRPr b="0" lang="pt-BR" sz="1800" spc="-1" strike="noStrike">
              <a:solidFill>
                <a:srgbClr val="000000"/>
              </a:solidFill>
              <a:uFill>
                <a:solidFill>
                  <a:srgbClr val="ffffff"/>
                </a:solidFill>
              </a:uFill>
              <a:latin typeface="Arial"/>
            </a:endParaRPr>
          </a:p>
          <a:p>
            <a:pPr marL="486360" algn="just">
              <a:lnSpc>
                <a:spcPct val="100000"/>
              </a:lnSpc>
            </a:pP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Alto tráfego na rede.</a:t>
            </a: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712800" indent="-225720" algn="just">
              <a:lnSpc>
                <a:spcPct val="100000"/>
              </a:lnSpc>
              <a:buClr>
                <a:srgbClr val="000000"/>
              </a:buClr>
              <a:buFont typeface="Arial"/>
              <a:buChar char="•"/>
            </a:pPr>
            <a:r>
              <a:rPr b="1" lang="pt-BR" sz="1800" spc="-1" strike="noStrike">
                <a:solidFill>
                  <a:srgbClr val="000000"/>
                </a:solidFill>
                <a:uFill>
                  <a:solidFill>
                    <a:srgbClr val="ffffff"/>
                  </a:solidFill>
                </a:uFill>
                <a:latin typeface="Arial"/>
                <a:ea typeface="DejaVu Sans"/>
              </a:rPr>
              <a:t>Aplicações:</a:t>
            </a:r>
            <a:endParaRPr b="0" lang="pt-BR" sz="1800" spc="-1" strike="noStrike">
              <a:solidFill>
                <a:srgbClr val="000000"/>
              </a:solidFill>
              <a:uFill>
                <a:solidFill>
                  <a:srgbClr val="ffffff"/>
                </a:solidFill>
              </a:uFill>
              <a:latin typeface="Arial"/>
            </a:endParaRPr>
          </a:p>
          <a:p>
            <a:pPr marL="486360" algn="just">
              <a:lnSpc>
                <a:spcPct val="100000"/>
              </a:lnSpc>
            </a:pP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Transmissão de rádio, caso você faça parte do grupo sintonizado na estação, irá receber a mesma transmissão que todos os sintonizados receberão.</a:t>
            </a: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p:txBody>
      </p:sp>
      <p:pic>
        <p:nvPicPr>
          <p:cNvPr id="105" name="Imagem 2" descr=""/>
          <p:cNvPicPr/>
          <p:nvPr/>
        </p:nvPicPr>
        <p:blipFill>
          <a:blip r:embed="rId1"/>
          <a:stretch/>
        </p:blipFill>
        <p:spPr>
          <a:xfrm>
            <a:off x="309600" y="6309360"/>
            <a:ext cx="8543520" cy="441000"/>
          </a:xfrm>
          <a:prstGeom prst="rect">
            <a:avLst/>
          </a:prstGeom>
          <a:ln>
            <a:noFill/>
          </a:ln>
        </p:spPr>
      </p:pic>
      <p:sp>
        <p:nvSpPr>
          <p:cNvPr id="106" name="CustomShape 2"/>
          <p:cNvSpPr/>
          <p:nvPr/>
        </p:nvSpPr>
        <p:spPr>
          <a:xfrm>
            <a:off x="309600" y="36108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i="1" lang="pt-BR" sz="3200" spc="-1" strike="noStrike">
                <a:solidFill>
                  <a:srgbClr val="000000"/>
                </a:solidFill>
                <a:uFill>
                  <a:solidFill>
                    <a:srgbClr val="ffffff"/>
                  </a:solidFill>
                </a:uFill>
                <a:latin typeface="Arial"/>
                <a:ea typeface="DejaVu Sans"/>
              </a:rPr>
              <a:t>BROADCAST</a:t>
            </a:r>
            <a:endParaRPr b="0" lang="pt-BR" sz="1800" spc="-1" strike="noStrike">
              <a:solidFill>
                <a:srgbClr val="000000"/>
              </a:solidFill>
              <a:uFill>
                <a:solidFill>
                  <a:srgbClr val="ffffff"/>
                </a:solidFill>
              </a:uFill>
              <a:latin typeface="Arial"/>
            </a:endParaRPr>
          </a:p>
        </p:txBody>
      </p:sp>
      <p:pic>
        <p:nvPicPr>
          <p:cNvPr id="107" name="Imagem 2" descr=""/>
          <p:cNvPicPr/>
          <p:nvPr/>
        </p:nvPicPr>
        <p:blipFill>
          <a:blip r:embed="rId2"/>
          <a:stretch/>
        </p:blipFill>
        <p:spPr>
          <a:xfrm>
            <a:off x="2849400" y="4672440"/>
            <a:ext cx="5286240" cy="185688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Imagem 2" descr=""/>
          <p:cNvPicPr/>
          <p:nvPr/>
        </p:nvPicPr>
        <p:blipFill>
          <a:blip r:embed="rId1"/>
          <a:stretch/>
        </p:blipFill>
        <p:spPr>
          <a:xfrm>
            <a:off x="309600" y="6309360"/>
            <a:ext cx="8543520" cy="441000"/>
          </a:xfrm>
          <a:prstGeom prst="rect">
            <a:avLst/>
          </a:prstGeom>
          <a:ln>
            <a:noFill/>
          </a:ln>
        </p:spPr>
      </p:pic>
      <p:sp>
        <p:nvSpPr>
          <p:cNvPr id="109" name="CustomShape 1"/>
          <p:cNvSpPr/>
          <p:nvPr/>
        </p:nvSpPr>
        <p:spPr>
          <a:xfrm>
            <a:off x="309600" y="36108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Times New Roman"/>
              </a:rPr>
              <a:t>COMPARATIVO</a:t>
            </a:r>
            <a:endParaRPr b="0" lang="pt-BR" sz="1800" spc="-1" strike="noStrike">
              <a:solidFill>
                <a:srgbClr val="000000"/>
              </a:solidFill>
              <a:uFill>
                <a:solidFill>
                  <a:srgbClr val="ffffff"/>
                </a:solidFill>
              </a:uFill>
              <a:latin typeface="Arial"/>
            </a:endParaRPr>
          </a:p>
        </p:txBody>
      </p:sp>
      <p:pic>
        <p:nvPicPr>
          <p:cNvPr id="110" name="Imagem 2" descr=""/>
          <p:cNvPicPr/>
          <p:nvPr/>
        </p:nvPicPr>
        <p:blipFill>
          <a:blip r:embed="rId2"/>
          <a:stretch/>
        </p:blipFill>
        <p:spPr>
          <a:xfrm>
            <a:off x="1371240" y="1371240"/>
            <a:ext cx="6400800" cy="4114800"/>
          </a:xfrm>
          <a:prstGeom prst="rect">
            <a:avLst/>
          </a:prstGeom>
          <a:ln>
            <a:noFill/>
          </a:ln>
        </p:spPr>
      </p:pic>
      <p:sp>
        <p:nvSpPr>
          <p:cNvPr id="111" name="CustomShape 2"/>
          <p:cNvSpPr/>
          <p:nvPr/>
        </p:nvSpPr>
        <p:spPr>
          <a:xfrm>
            <a:off x="471240" y="5574960"/>
            <a:ext cx="7855920" cy="638640"/>
          </a:xfrm>
          <a:prstGeom prst="rect">
            <a:avLst/>
          </a:prstGeom>
          <a:noFill/>
          <a:ln>
            <a:noFill/>
          </a:ln>
        </p:spPr>
        <p:style>
          <a:lnRef idx="0"/>
          <a:fillRef idx="0"/>
          <a:effectRef idx="0"/>
          <a:fontRef idx="minor"/>
        </p:style>
        <p:txBody>
          <a:bodyPr lIns="90000" rIns="90000" tIns="45000" bIns="45000"/>
          <a:p>
            <a:pPr>
              <a:lnSpc>
                <a:spcPct val="100000"/>
              </a:lnSpc>
            </a:pPr>
            <a:r>
              <a:rPr b="1" lang="pt-BR" sz="1800" spc="-1" strike="noStrike">
                <a:solidFill>
                  <a:srgbClr val="000000"/>
                </a:solidFill>
                <a:uFill>
                  <a:solidFill>
                    <a:srgbClr val="ffffff"/>
                  </a:solidFill>
                </a:uFill>
                <a:latin typeface="Arial"/>
                <a:ea typeface="DejaVu Sans"/>
              </a:rPr>
              <a:t>Fonte:</a:t>
            </a:r>
            <a:r>
              <a:rPr b="0" i="1"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www.img.lx.it.pt/~fp/cav/ano2009_2010/Trabalhos_MEEC_2010/Artigo_MEEC_8/IPTV/conclusoes.html</a:t>
            </a:r>
            <a:endParaRPr b="0" lang="pt-BR"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09600" y="1389960"/>
            <a:ext cx="8543520" cy="4916520"/>
          </a:xfrm>
          <a:prstGeom prst="rect">
            <a:avLst/>
          </a:prstGeom>
          <a:noFill/>
          <a:ln>
            <a:noFill/>
          </a:ln>
        </p:spPr>
        <p:style>
          <a:lnRef idx="0"/>
          <a:fillRef idx="0"/>
          <a:effectRef idx="0"/>
          <a:fontRef idx="minor"/>
        </p:style>
        <p:txBody>
          <a:bodyPr lIns="0" rIns="0" tIns="0" bIns="0" anchor="ctr"/>
          <a:p>
            <a:pPr marL="228600" indent="-225720">
              <a:lnSpc>
                <a:spcPct val="100000"/>
              </a:lnSpc>
              <a:buClr>
                <a:srgbClr val="000000"/>
              </a:buClr>
              <a:buFont typeface="Arial"/>
              <a:buChar char="•"/>
            </a:pPr>
            <a:r>
              <a:rPr b="1" i="1" lang="pt-BR" sz="2800" spc="-1" strike="noStrike">
                <a:solidFill>
                  <a:srgbClr val="000000"/>
                </a:solidFill>
                <a:uFill>
                  <a:solidFill>
                    <a:srgbClr val="ffffff"/>
                  </a:solidFill>
                </a:uFill>
                <a:latin typeface="Arial"/>
                <a:ea typeface="DejaVu Sans"/>
              </a:rPr>
              <a:t>UNICAST</a:t>
            </a:r>
            <a:endParaRPr b="0" lang="pt-BR" sz="1800" spc="-1" strike="noStrike">
              <a:solidFill>
                <a:srgbClr val="000000"/>
              </a:solidFill>
              <a:uFill>
                <a:solidFill>
                  <a:srgbClr val="ffffff"/>
                </a:solidFill>
              </a:uFill>
              <a:latin typeface="Arial"/>
            </a:endParaRPr>
          </a:p>
          <a:p>
            <a:pPr marL="712800" indent="-225720" algn="just">
              <a:lnSpc>
                <a:spcPct val="100000"/>
              </a:lnSpc>
              <a:buClr>
                <a:srgbClr val="000000"/>
              </a:buClr>
              <a:buFont typeface="Arial"/>
              <a:buChar char="•"/>
            </a:pPr>
            <a:r>
              <a:rPr b="0" lang="pt-BR" sz="1800" spc="-1" strike="noStrike">
                <a:solidFill>
                  <a:srgbClr val="000000"/>
                </a:solidFill>
                <a:uFill>
                  <a:solidFill>
                    <a:srgbClr val="ffffff"/>
                  </a:solidFill>
                </a:uFill>
                <a:latin typeface="Arial"/>
                <a:ea typeface="DejaVu Sans"/>
              </a:rPr>
              <a:t>O Hypertext Transfer Protocol (</a:t>
            </a:r>
            <a:r>
              <a:rPr b="1" lang="pt-BR" sz="1800" spc="-1" strike="noStrike">
                <a:solidFill>
                  <a:srgbClr val="000000"/>
                </a:solidFill>
                <a:uFill>
                  <a:solidFill>
                    <a:srgbClr val="ffffff"/>
                  </a:solidFill>
                </a:uFill>
                <a:latin typeface="Arial"/>
                <a:ea typeface="DejaVu Sans"/>
              </a:rPr>
              <a:t>HTTP</a:t>
            </a:r>
            <a:r>
              <a:rPr b="0" lang="pt-BR" sz="1800" spc="-1" strike="noStrike">
                <a:solidFill>
                  <a:srgbClr val="000000"/>
                </a:solidFill>
                <a:uFill>
                  <a:solidFill>
                    <a:srgbClr val="ffffff"/>
                  </a:solidFill>
                </a:uFill>
                <a:latin typeface="Arial"/>
                <a:ea typeface="DejaVu Sans"/>
              </a:rPr>
              <a:t>)</a:t>
            </a:r>
            <a:endParaRPr b="0" lang="pt-BR" sz="1800" spc="-1" strike="noStrike">
              <a:solidFill>
                <a:srgbClr val="000000"/>
              </a:solidFill>
              <a:uFill>
                <a:solidFill>
                  <a:srgbClr val="ffffff"/>
                </a:solidFill>
              </a:uFill>
              <a:latin typeface="Arial"/>
            </a:endParaRPr>
          </a:p>
          <a:p>
            <a:pPr marL="712800" indent="-225720" algn="just">
              <a:lnSpc>
                <a:spcPct val="100000"/>
              </a:lnSpc>
              <a:buClr>
                <a:srgbClr val="000000"/>
              </a:buClr>
              <a:buFont typeface="Arial"/>
              <a:buChar char="•"/>
            </a:pPr>
            <a:r>
              <a:rPr b="0" lang="pt-BR" sz="1800" spc="-1" strike="noStrike">
                <a:solidFill>
                  <a:srgbClr val="000000"/>
                </a:solidFill>
                <a:uFill>
                  <a:solidFill>
                    <a:srgbClr val="ffffff"/>
                  </a:solidFill>
                </a:uFill>
                <a:latin typeface="Arial"/>
                <a:ea typeface="DejaVu Sans"/>
              </a:rPr>
              <a:t>Simple Mail Transfer Protocol (</a:t>
            </a:r>
            <a:r>
              <a:rPr b="1" lang="pt-BR" sz="1800" spc="-1" strike="noStrike">
                <a:solidFill>
                  <a:srgbClr val="000000"/>
                </a:solidFill>
                <a:uFill>
                  <a:solidFill>
                    <a:srgbClr val="ffffff"/>
                  </a:solidFill>
                </a:uFill>
                <a:latin typeface="Arial"/>
                <a:ea typeface="DejaVu Sans"/>
              </a:rPr>
              <a:t>SMTP)</a:t>
            </a:r>
            <a:endParaRPr b="0" lang="pt-BR" sz="1800" spc="-1" strike="noStrike">
              <a:solidFill>
                <a:srgbClr val="000000"/>
              </a:solidFill>
              <a:uFill>
                <a:solidFill>
                  <a:srgbClr val="ffffff"/>
                </a:solidFill>
              </a:uFill>
              <a:latin typeface="Arial"/>
            </a:endParaRPr>
          </a:p>
          <a:p>
            <a:pPr marL="712800" indent="-225720" algn="just">
              <a:lnSpc>
                <a:spcPct val="100000"/>
              </a:lnSpc>
              <a:buClr>
                <a:srgbClr val="000000"/>
              </a:buClr>
              <a:buFont typeface="Arial"/>
              <a:buChar char="•"/>
            </a:pPr>
            <a:r>
              <a:rPr b="0" lang="pt-BR" sz="1800" spc="-1" strike="noStrike">
                <a:solidFill>
                  <a:srgbClr val="000000"/>
                </a:solidFill>
                <a:uFill>
                  <a:solidFill>
                    <a:srgbClr val="ffffff"/>
                  </a:solidFill>
                </a:uFill>
                <a:latin typeface="Arial"/>
                <a:ea typeface="DejaVu Sans"/>
              </a:rPr>
              <a:t>O File Transfer Protocol - Protocolo de Transferência de Arquivos (</a:t>
            </a:r>
            <a:r>
              <a:rPr b="1" lang="pt-BR" sz="1800" spc="-1" strike="noStrike">
                <a:solidFill>
                  <a:srgbClr val="000000"/>
                </a:solidFill>
                <a:uFill>
                  <a:solidFill>
                    <a:srgbClr val="ffffff"/>
                  </a:solidFill>
                </a:uFill>
                <a:latin typeface="Arial"/>
                <a:ea typeface="DejaVu Sans"/>
              </a:rPr>
              <a:t>FTP)</a:t>
            </a:r>
            <a:endParaRPr b="0" lang="pt-BR" sz="1800" spc="-1" strike="noStrike">
              <a:solidFill>
                <a:srgbClr val="000000"/>
              </a:solidFill>
              <a:uFill>
                <a:solidFill>
                  <a:srgbClr val="ffffff"/>
                </a:solidFill>
              </a:uFill>
              <a:latin typeface="Arial"/>
            </a:endParaRPr>
          </a:p>
          <a:p>
            <a:pPr algn="just">
              <a:lnSpc>
                <a:spcPct val="100000"/>
              </a:lnSpc>
            </a:pPr>
            <a:endParaRPr b="0" lang="pt-BR" sz="1800" spc="-1" strike="noStrike">
              <a:solidFill>
                <a:srgbClr val="000000"/>
              </a:solidFill>
              <a:uFill>
                <a:solidFill>
                  <a:srgbClr val="ffffff"/>
                </a:solidFill>
              </a:uFill>
              <a:latin typeface="Arial"/>
            </a:endParaRPr>
          </a:p>
          <a:p>
            <a:pPr algn="just">
              <a:lnSpc>
                <a:spcPct val="100000"/>
              </a:lnSpc>
            </a:pPr>
            <a:endParaRPr b="0" lang="pt-BR" sz="1800" spc="-1" strike="noStrike">
              <a:solidFill>
                <a:srgbClr val="000000"/>
              </a:solidFill>
              <a:uFill>
                <a:solidFill>
                  <a:srgbClr val="ffffff"/>
                </a:solidFill>
              </a:uFill>
              <a:latin typeface="Arial"/>
            </a:endParaRPr>
          </a:p>
          <a:p>
            <a:pPr algn="just">
              <a:lnSpc>
                <a:spcPct val="100000"/>
              </a:lnSpc>
            </a:pPr>
            <a:endParaRPr b="0" lang="pt-BR" sz="1800" spc="-1" strike="noStrike">
              <a:solidFill>
                <a:srgbClr val="000000"/>
              </a:solidFill>
              <a:uFill>
                <a:solidFill>
                  <a:srgbClr val="ffffff"/>
                </a:solidFill>
              </a:uFill>
              <a:latin typeface="Arial"/>
            </a:endParaRPr>
          </a:p>
        </p:txBody>
      </p:sp>
      <p:pic>
        <p:nvPicPr>
          <p:cNvPr id="113" name="Imagem 2" descr=""/>
          <p:cNvPicPr/>
          <p:nvPr/>
        </p:nvPicPr>
        <p:blipFill>
          <a:blip r:embed="rId1"/>
          <a:stretch/>
        </p:blipFill>
        <p:spPr>
          <a:xfrm>
            <a:off x="309600" y="6309360"/>
            <a:ext cx="8543520" cy="441000"/>
          </a:xfrm>
          <a:prstGeom prst="rect">
            <a:avLst/>
          </a:prstGeom>
          <a:ln>
            <a:noFill/>
          </a:ln>
        </p:spPr>
      </p:pic>
      <p:sp>
        <p:nvSpPr>
          <p:cNvPr id="114" name="CustomShape 2"/>
          <p:cNvSpPr/>
          <p:nvPr/>
        </p:nvSpPr>
        <p:spPr>
          <a:xfrm>
            <a:off x="309600" y="36108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DejaVu Sans"/>
              </a:rPr>
              <a:t>USO EM REDES DE COMPUTADORES</a:t>
            </a:r>
            <a:endParaRPr b="0" lang="pt-BR"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196920" y="180000"/>
            <a:ext cx="8782920" cy="4916520"/>
          </a:xfrm>
          <a:prstGeom prst="rect">
            <a:avLst/>
          </a:prstGeom>
          <a:noFill/>
          <a:ln>
            <a:noFill/>
          </a:ln>
        </p:spPr>
        <p:style>
          <a:lnRef idx="0"/>
          <a:fillRef idx="0"/>
          <a:effectRef idx="0"/>
          <a:fontRef idx="minor"/>
        </p:style>
        <p:txBody>
          <a:bodyPr lIns="0" rIns="0" tIns="0" bIns="0" anchor="ctr"/>
          <a:p>
            <a:pPr marL="228600" indent="-225720">
              <a:lnSpc>
                <a:spcPct val="100000"/>
              </a:lnSpc>
              <a:buClr>
                <a:srgbClr val="000000"/>
              </a:buClr>
              <a:buFont typeface="Arial"/>
              <a:buChar char="•"/>
            </a:pPr>
            <a:r>
              <a:rPr b="1" i="1" lang="pt-BR" sz="2800" spc="-1" strike="noStrike">
                <a:solidFill>
                  <a:srgbClr val="000000"/>
                </a:solidFill>
                <a:uFill>
                  <a:solidFill>
                    <a:srgbClr val="ffffff"/>
                  </a:solidFill>
                </a:uFill>
                <a:latin typeface="Arial"/>
                <a:ea typeface="DejaVu Sans"/>
              </a:rPr>
              <a:t>MULTICAST</a:t>
            </a:r>
            <a:endParaRPr b="0" lang="pt-BR" sz="1800" spc="-1" strike="noStrike">
              <a:solidFill>
                <a:srgbClr val="000000"/>
              </a:solidFill>
              <a:uFill>
                <a:solidFill>
                  <a:srgbClr val="ffffff"/>
                </a:solidFill>
              </a:uFill>
              <a:latin typeface="Arial"/>
            </a:endParaRPr>
          </a:p>
          <a:p>
            <a:pPr marL="2160">
              <a:lnSpc>
                <a:spcPct val="100000"/>
              </a:lnSpc>
            </a:pPr>
            <a:endParaRPr b="0" lang="pt-BR" sz="1800" spc="-1" strike="noStrike">
              <a:solidFill>
                <a:srgbClr val="000000"/>
              </a:solidFill>
              <a:uFill>
                <a:solidFill>
                  <a:srgbClr val="ffffff"/>
                </a:solidFill>
              </a:uFill>
              <a:latin typeface="Arial"/>
            </a:endParaRPr>
          </a:p>
          <a:p>
            <a:pPr marL="2160">
              <a:lnSpc>
                <a:spcPct val="100000"/>
              </a:lnSpc>
            </a:pP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O Internet Group Management Protocol ou Protocolo de Gerenciamento de Grupos da Internet (</a:t>
            </a:r>
            <a:r>
              <a:rPr b="1" lang="pt-BR" sz="1800" spc="-1" strike="noStrike">
                <a:solidFill>
                  <a:srgbClr val="000000"/>
                </a:solidFill>
                <a:uFill>
                  <a:solidFill>
                    <a:srgbClr val="ffffff"/>
                  </a:solidFill>
                </a:uFill>
                <a:latin typeface="Arial"/>
                <a:ea typeface="DejaVu Sans"/>
              </a:rPr>
              <a:t>IGMP</a:t>
            </a:r>
            <a:r>
              <a:rPr b="0" lang="pt-BR" sz="1800" spc="-1" strike="noStrike">
                <a:solidFill>
                  <a:srgbClr val="000000"/>
                </a:solidFill>
                <a:uFill>
                  <a:solidFill>
                    <a:srgbClr val="ffffff"/>
                  </a:solidFill>
                </a:uFill>
                <a:latin typeface="Arial"/>
                <a:ea typeface="DejaVu Sans"/>
              </a:rPr>
              <a:t>) – 224.0.0.22</a:t>
            </a:r>
            <a:endParaRPr b="0" lang="pt-BR" sz="1800" spc="-1" strike="noStrike">
              <a:solidFill>
                <a:srgbClr val="000000"/>
              </a:solidFill>
              <a:uFill>
                <a:solidFill>
                  <a:srgbClr val="ffffff"/>
                </a:solidFill>
              </a:uFill>
              <a:latin typeface="Arial"/>
            </a:endParaRPr>
          </a:p>
          <a:p>
            <a:pPr marL="1440" indent="898560">
              <a:lnSpc>
                <a:spcPct val="100000"/>
              </a:lnSpc>
            </a:pPr>
            <a:r>
              <a:rPr b="0" lang="pt-BR" sz="1800" spc="-1" strike="noStrike">
                <a:solidFill>
                  <a:srgbClr val="000000"/>
                </a:solidFill>
                <a:uFill>
                  <a:solidFill>
                    <a:srgbClr val="ffffff"/>
                  </a:solidFill>
                </a:uFill>
                <a:latin typeface="Arial"/>
                <a:ea typeface="DejaVu Sans"/>
              </a:rPr>
              <a:t>Classe de endereçamento IP</a:t>
            </a:r>
            <a:endParaRPr b="0" lang="pt-BR" sz="1800" spc="-1" strike="noStrike">
              <a:solidFill>
                <a:srgbClr val="000000"/>
              </a:solidFill>
              <a:uFill>
                <a:solidFill>
                  <a:srgbClr val="ffffff"/>
                </a:solidFill>
              </a:uFill>
              <a:latin typeface="Arial"/>
            </a:endParaRPr>
          </a:p>
          <a:p>
            <a:pPr marL="1440" indent="898560" algn="just">
              <a:lnSpc>
                <a:spcPct val="100000"/>
              </a:lnSpc>
            </a:pPr>
            <a:endParaRPr b="0" lang="pt-BR" sz="1800" spc="-1" strike="noStrike">
              <a:solidFill>
                <a:srgbClr val="000000"/>
              </a:solidFill>
              <a:uFill>
                <a:solidFill>
                  <a:srgbClr val="ffffff"/>
                </a:solidFill>
              </a:uFill>
              <a:latin typeface="Arial"/>
            </a:endParaRPr>
          </a:p>
          <a:p>
            <a:pPr marL="1440" indent="898560" algn="just">
              <a:lnSpc>
                <a:spcPct val="100000"/>
              </a:lnSpc>
            </a:pPr>
            <a:endParaRPr b="0" lang="pt-BR" sz="1800" spc="-1" strike="noStrike">
              <a:solidFill>
                <a:srgbClr val="000000"/>
              </a:solidFill>
              <a:uFill>
                <a:solidFill>
                  <a:srgbClr val="ffffff"/>
                </a:solidFill>
              </a:uFill>
              <a:latin typeface="Arial"/>
            </a:endParaRPr>
          </a:p>
          <a:p>
            <a:pPr marL="1440" indent="898560" algn="just">
              <a:lnSpc>
                <a:spcPct val="100000"/>
              </a:lnSpc>
            </a:pPr>
            <a:endParaRPr b="0" lang="pt-BR" sz="1800" spc="-1" strike="noStrike">
              <a:solidFill>
                <a:srgbClr val="000000"/>
              </a:solidFill>
              <a:uFill>
                <a:solidFill>
                  <a:srgbClr val="ffffff"/>
                </a:solidFill>
              </a:uFill>
              <a:latin typeface="Arial"/>
            </a:endParaRPr>
          </a:p>
        </p:txBody>
      </p:sp>
      <p:pic>
        <p:nvPicPr>
          <p:cNvPr id="116" name="Imagem 2" descr=""/>
          <p:cNvPicPr/>
          <p:nvPr/>
        </p:nvPicPr>
        <p:blipFill>
          <a:blip r:embed="rId1"/>
          <a:stretch/>
        </p:blipFill>
        <p:spPr>
          <a:xfrm>
            <a:off x="309600" y="6309360"/>
            <a:ext cx="8543520" cy="441000"/>
          </a:xfrm>
          <a:prstGeom prst="rect">
            <a:avLst/>
          </a:prstGeom>
          <a:ln>
            <a:noFill/>
          </a:ln>
        </p:spPr>
      </p:pic>
      <p:sp>
        <p:nvSpPr>
          <p:cNvPr id="117" name="CustomShape 2"/>
          <p:cNvSpPr/>
          <p:nvPr/>
        </p:nvSpPr>
        <p:spPr>
          <a:xfrm>
            <a:off x="309600" y="36108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DejaVu Sans"/>
              </a:rPr>
              <a:t>USO EM REDES DE COMPUTADORES</a:t>
            </a:r>
            <a:endParaRPr b="0" lang="pt-BR" sz="1800" spc="-1" strike="noStrike">
              <a:solidFill>
                <a:srgbClr val="000000"/>
              </a:solidFill>
              <a:uFill>
                <a:solidFill>
                  <a:srgbClr val="ffffff"/>
                </a:solidFill>
              </a:uFill>
              <a:latin typeface="Arial"/>
            </a:endParaRPr>
          </a:p>
        </p:txBody>
      </p:sp>
      <p:pic>
        <p:nvPicPr>
          <p:cNvPr id="118" name="Imagem 1" descr=""/>
          <p:cNvPicPr/>
          <p:nvPr/>
        </p:nvPicPr>
        <p:blipFill>
          <a:blip r:embed="rId2"/>
          <a:stretch/>
        </p:blipFill>
        <p:spPr>
          <a:xfrm>
            <a:off x="320400" y="2994120"/>
            <a:ext cx="8539560" cy="2801520"/>
          </a:xfrm>
          <a:prstGeom prst="rect">
            <a:avLst/>
          </a:prstGeom>
          <a:ln>
            <a:noFill/>
          </a:ln>
        </p:spPr>
      </p:pic>
      <p:sp>
        <p:nvSpPr>
          <p:cNvPr id="119" name="CustomShape 3"/>
          <p:cNvSpPr/>
          <p:nvPr/>
        </p:nvSpPr>
        <p:spPr>
          <a:xfrm>
            <a:off x="316440" y="5986080"/>
            <a:ext cx="8543520" cy="364320"/>
          </a:xfrm>
          <a:prstGeom prst="rect">
            <a:avLst/>
          </a:prstGeom>
          <a:noFill/>
          <a:ln>
            <a:noFill/>
          </a:ln>
        </p:spPr>
        <p:style>
          <a:lnRef idx="0"/>
          <a:fillRef idx="0"/>
          <a:effectRef idx="0"/>
          <a:fontRef idx="minor"/>
        </p:style>
        <p:txBody>
          <a:bodyPr lIns="90000" rIns="90000" tIns="45000" bIns="45000"/>
          <a:p>
            <a:pPr>
              <a:lnSpc>
                <a:spcPct val="100000"/>
              </a:lnSpc>
            </a:pPr>
            <a:r>
              <a:rPr b="1" lang="pt-BR" sz="1600" spc="-1" strike="noStrike">
                <a:solidFill>
                  <a:srgbClr val="000000"/>
                </a:solidFill>
                <a:uFill>
                  <a:solidFill>
                    <a:srgbClr val="ffffff"/>
                  </a:solidFill>
                </a:uFill>
                <a:latin typeface="Arial"/>
                <a:ea typeface="DejaVu Sans"/>
              </a:rPr>
              <a:t>Fonte:</a:t>
            </a:r>
            <a:r>
              <a:rPr b="0" i="1" lang="pt-BR" sz="1800" spc="-1" strike="noStrike">
                <a:solidFill>
                  <a:srgbClr val="000000"/>
                </a:solidFill>
                <a:uFill>
                  <a:solidFill>
                    <a:srgbClr val="ffffff"/>
                  </a:solidFill>
                </a:uFill>
                <a:latin typeface="Arial"/>
                <a:ea typeface="DejaVu Sans"/>
              </a:rPr>
              <a:t> </a:t>
            </a:r>
            <a:r>
              <a:rPr b="0" lang="pt-BR" sz="1600" spc="-1" strike="noStrike">
                <a:solidFill>
                  <a:srgbClr val="000000"/>
                </a:solidFill>
                <a:uFill>
                  <a:solidFill>
                    <a:srgbClr val="ffffff"/>
                  </a:solidFill>
                </a:uFill>
                <a:latin typeface="Arial"/>
                <a:ea typeface="DejaVu Sans"/>
              </a:rPr>
              <a:t>https://pplware.sapo.pt/tutoriais/networking/classes-de-endereos-ip-sabe-quais-so/</a:t>
            </a:r>
            <a:endParaRPr b="0" lang="pt-BR"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436320" y="180000"/>
            <a:ext cx="8543520" cy="4916520"/>
          </a:xfrm>
          <a:prstGeom prst="rect">
            <a:avLst/>
          </a:prstGeom>
          <a:noFill/>
          <a:ln>
            <a:noFill/>
          </a:ln>
        </p:spPr>
        <p:style>
          <a:lnRef idx="0"/>
          <a:fillRef idx="0"/>
          <a:effectRef idx="0"/>
          <a:fontRef idx="minor"/>
        </p:style>
        <p:txBody>
          <a:bodyPr lIns="0" rIns="0" tIns="0" bIns="0" anchor="ctr"/>
          <a:p>
            <a:pPr marL="228600" indent="-225720">
              <a:lnSpc>
                <a:spcPct val="100000"/>
              </a:lnSpc>
              <a:buClr>
                <a:srgbClr val="000000"/>
              </a:buClr>
              <a:buFont typeface="Arial"/>
              <a:buChar char="•"/>
            </a:pPr>
            <a:r>
              <a:rPr b="1" i="1" lang="pt-BR" sz="2800" spc="-1" strike="noStrike">
                <a:solidFill>
                  <a:srgbClr val="000000"/>
                </a:solidFill>
                <a:uFill>
                  <a:solidFill>
                    <a:srgbClr val="ffffff"/>
                  </a:solidFill>
                </a:uFill>
                <a:latin typeface="Arial"/>
                <a:ea typeface="DejaVu Sans"/>
              </a:rPr>
              <a:t>BROADCAST</a:t>
            </a:r>
            <a:endParaRPr b="0" lang="pt-BR" sz="1800" spc="-1" strike="noStrike">
              <a:solidFill>
                <a:srgbClr val="000000"/>
              </a:solidFill>
              <a:uFill>
                <a:solidFill>
                  <a:srgbClr val="ffffff"/>
                </a:solidFill>
              </a:uFill>
              <a:latin typeface="Arial"/>
            </a:endParaRPr>
          </a:p>
          <a:p>
            <a:pPr marL="717480" indent="-183600">
              <a:lnSpc>
                <a:spcPct val="100000"/>
              </a:lnSpc>
              <a:buClr>
                <a:srgbClr val="000000"/>
              </a:buClr>
              <a:buFont typeface="Arial"/>
              <a:buChar char="•"/>
            </a:pPr>
            <a:r>
              <a:rPr b="0" lang="pt-BR" sz="1800" spc="-1" strike="noStrike">
                <a:solidFill>
                  <a:srgbClr val="000000"/>
                </a:solidFill>
                <a:uFill>
                  <a:solidFill>
                    <a:srgbClr val="ffffff"/>
                  </a:solidFill>
                </a:uFill>
                <a:latin typeface="Arial"/>
                <a:ea typeface="DejaVu Sans"/>
              </a:rPr>
              <a:t>Address Resolution Protocol (ARP);</a:t>
            </a:r>
            <a:endParaRPr b="0" lang="pt-BR" sz="1800" spc="-1" strike="noStrike">
              <a:solidFill>
                <a:srgbClr val="000000"/>
              </a:solidFill>
              <a:uFill>
                <a:solidFill>
                  <a:srgbClr val="ffffff"/>
                </a:solidFill>
              </a:uFill>
              <a:latin typeface="Arial"/>
            </a:endParaRPr>
          </a:p>
          <a:p>
            <a:pPr marL="717480" indent="-183600">
              <a:lnSpc>
                <a:spcPct val="100000"/>
              </a:lnSpc>
              <a:buClr>
                <a:srgbClr val="000000"/>
              </a:buClr>
              <a:buFont typeface="Arial"/>
              <a:buChar char="•"/>
            </a:pPr>
            <a:r>
              <a:rPr b="0" lang="pt-BR" sz="1800" spc="-1" strike="noStrike">
                <a:solidFill>
                  <a:srgbClr val="000000"/>
                </a:solidFill>
                <a:uFill>
                  <a:solidFill>
                    <a:srgbClr val="ffffff"/>
                  </a:solidFill>
                </a:uFill>
                <a:latin typeface="Arial"/>
                <a:ea typeface="DejaVu Sans"/>
              </a:rPr>
              <a:t>Dynamic Host Configuration Protocol (DHCP);</a:t>
            </a:r>
            <a:endParaRPr b="0" lang="pt-BR" sz="1800" spc="-1" strike="noStrike">
              <a:solidFill>
                <a:srgbClr val="000000"/>
              </a:solidFill>
              <a:uFill>
                <a:solidFill>
                  <a:srgbClr val="ffffff"/>
                </a:solidFill>
              </a:uFill>
              <a:latin typeface="Arial"/>
            </a:endParaRPr>
          </a:p>
          <a:p>
            <a:pPr marL="717480" indent="-183600">
              <a:lnSpc>
                <a:spcPct val="100000"/>
              </a:lnSpc>
              <a:buClr>
                <a:srgbClr val="000000"/>
              </a:buClr>
              <a:buFont typeface="Arial"/>
              <a:buChar char="•"/>
            </a:pPr>
            <a:r>
              <a:rPr b="0" lang="pt-BR" sz="1800" spc="-1" strike="noStrike">
                <a:solidFill>
                  <a:srgbClr val="000000"/>
                </a:solidFill>
                <a:uFill>
                  <a:solidFill>
                    <a:srgbClr val="ffffff"/>
                  </a:solidFill>
                </a:uFill>
                <a:latin typeface="Arial"/>
                <a:ea typeface="DejaVu Sans"/>
              </a:rPr>
              <a:t>IP 255.255.255.255.</a:t>
            </a:r>
            <a:endParaRPr b="0" lang="pt-BR" sz="1800" spc="-1" strike="noStrike">
              <a:solidFill>
                <a:srgbClr val="000000"/>
              </a:solidFill>
              <a:uFill>
                <a:solidFill>
                  <a:srgbClr val="ffffff"/>
                </a:solidFill>
              </a:uFill>
              <a:latin typeface="Arial"/>
            </a:endParaRPr>
          </a:p>
          <a:p>
            <a:pPr>
              <a:lnSpc>
                <a:spcPct val="100000"/>
              </a:lnSpc>
            </a:pPr>
            <a:endParaRPr b="0" lang="pt-BR" sz="1800" spc="-1" strike="noStrike">
              <a:solidFill>
                <a:srgbClr val="000000"/>
              </a:solidFill>
              <a:uFill>
                <a:solidFill>
                  <a:srgbClr val="ffffff"/>
                </a:solidFill>
              </a:uFill>
              <a:latin typeface="Arial"/>
            </a:endParaRPr>
          </a:p>
          <a:p>
            <a:pPr algn="just">
              <a:lnSpc>
                <a:spcPct val="100000"/>
              </a:lnSpc>
            </a:pPr>
            <a:endParaRPr b="0" lang="pt-BR" sz="1800" spc="-1" strike="noStrike">
              <a:solidFill>
                <a:srgbClr val="000000"/>
              </a:solidFill>
              <a:uFill>
                <a:solidFill>
                  <a:srgbClr val="ffffff"/>
                </a:solidFill>
              </a:uFill>
              <a:latin typeface="Arial"/>
            </a:endParaRPr>
          </a:p>
          <a:p>
            <a:pPr algn="just">
              <a:lnSpc>
                <a:spcPct val="100000"/>
              </a:lnSpc>
            </a:pPr>
            <a:endParaRPr b="0" lang="pt-BR" sz="1800" spc="-1" strike="noStrike">
              <a:solidFill>
                <a:srgbClr val="000000"/>
              </a:solidFill>
              <a:uFill>
                <a:solidFill>
                  <a:srgbClr val="ffffff"/>
                </a:solidFill>
              </a:uFill>
              <a:latin typeface="Arial"/>
            </a:endParaRPr>
          </a:p>
          <a:p>
            <a:pPr algn="just">
              <a:lnSpc>
                <a:spcPct val="100000"/>
              </a:lnSpc>
            </a:pPr>
            <a:endParaRPr b="0" lang="pt-BR" sz="1800" spc="-1" strike="noStrike">
              <a:solidFill>
                <a:srgbClr val="000000"/>
              </a:solidFill>
              <a:uFill>
                <a:solidFill>
                  <a:srgbClr val="ffffff"/>
                </a:solidFill>
              </a:uFill>
              <a:latin typeface="Arial"/>
            </a:endParaRPr>
          </a:p>
        </p:txBody>
      </p:sp>
      <p:pic>
        <p:nvPicPr>
          <p:cNvPr id="121" name="Imagem 2" descr=""/>
          <p:cNvPicPr/>
          <p:nvPr/>
        </p:nvPicPr>
        <p:blipFill>
          <a:blip r:embed="rId1"/>
          <a:stretch/>
        </p:blipFill>
        <p:spPr>
          <a:xfrm>
            <a:off x="309600" y="6309360"/>
            <a:ext cx="8543520" cy="441000"/>
          </a:xfrm>
          <a:prstGeom prst="rect">
            <a:avLst/>
          </a:prstGeom>
          <a:ln>
            <a:noFill/>
          </a:ln>
        </p:spPr>
      </p:pic>
      <p:sp>
        <p:nvSpPr>
          <p:cNvPr id="122" name="CustomShape 2"/>
          <p:cNvSpPr/>
          <p:nvPr/>
        </p:nvSpPr>
        <p:spPr>
          <a:xfrm>
            <a:off x="309600" y="36108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DejaVu Sans"/>
              </a:rPr>
              <a:t>USO EM REDES DE COMPUTADORES</a:t>
            </a:r>
            <a:endParaRPr b="0" lang="pt-BR" sz="1800" spc="-1" strike="noStrike">
              <a:solidFill>
                <a:srgbClr val="000000"/>
              </a:solidFill>
              <a:uFill>
                <a:solidFill>
                  <a:srgbClr val="ffffff"/>
                </a:solidFill>
              </a:uFill>
              <a:latin typeface="Arial"/>
            </a:endParaRPr>
          </a:p>
        </p:txBody>
      </p:sp>
      <p:pic>
        <p:nvPicPr>
          <p:cNvPr id="123" name="Imagem 3" descr=""/>
          <p:cNvPicPr/>
          <p:nvPr/>
        </p:nvPicPr>
        <p:blipFill>
          <a:blip r:embed="rId2"/>
          <a:stretch/>
        </p:blipFill>
        <p:spPr>
          <a:xfrm>
            <a:off x="2785320" y="2869200"/>
            <a:ext cx="5358960" cy="328932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09600" y="1252080"/>
            <a:ext cx="8543520" cy="5054400"/>
          </a:xfrm>
          <a:prstGeom prst="rect">
            <a:avLst/>
          </a:prstGeom>
          <a:noFill/>
          <a:ln>
            <a:noFill/>
          </a:ln>
        </p:spPr>
        <p:style>
          <a:lnRef idx="0"/>
          <a:fillRef idx="0"/>
          <a:effectRef idx="0"/>
          <a:fontRef idx="minor"/>
        </p:style>
        <p:txBody>
          <a:bodyPr lIns="0" rIns="0" tIns="0" bIns="0" anchor="ctr"/>
          <a:p>
            <a:pPr>
              <a:lnSpc>
                <a:spcPct val="100000"/>
              </a:lnSpc>
            </a:pPr>
            <a:endParaRPr b="0" lang="pt-BR" sz="1800" spc="-1" strike="noStrike">
              <a:solidFill>
                <a:srgbClr val="000000"/>
              </a:solidFill>
              <a:uFill>
                <a:solidFill>
                  <a:srgbClr val="ffffff"/>
                </a:solidFill>
              </a:uFill>
              <a:latin typeface="Arial"/>
            </a:endParaRPr>
          </a:p>
          <a:p>
            <a:pPr marL="228600" indent="-225720">
              <a:lnSpc>
                <a:spcPct val="100000"/>
              </a:lnSpc>
              <a:buClr>
                <a:srgbClr val="000000"/>
              </a:buClr>
              <a:buFont typeface="Arial"/>
              <a:buChar char="•"/>
            </a:pPr>
            <a:r>
              <a:rPr b="1" lang="pt-BR" sz="2400" spc="-1" strike="noStrike">
                <a:solidFill>
                  <a:srgbClr val="000000"/>
                </a:solidFill>
                <a:uFill>
                  <a:solidFill>
                    <a:srgbClr val="ffffff"/>
                  </a:solidFill>
                </a:uFill>
                <a:latin typeface="Arial"/>
                <a:ea typeface="DejaVu Sans"/>
              </a:rPr>
              <a:t>ATIVIDADE:</a:t>
            </a:r>
            <a:endParaRPr b="0" lang="pt-BR" sz="1800" spc="-1" strike="noStrike">
              <a:solidFill>
                <a:srgbClr val="000000"/>
              </a:solidFill>
              <a:uFill>
                <a:solidFill>
                  <a:srgbClr val="ffffff"/>
                </a:solidFill>
              </a:uFill>
              <a:latin typeface="Arial"/>
            </a:endParaRPr>
          </a:p>
          <a:p>
            <a:pPr algn="just">
              <a:lnSpc>
                <a:spcPct val="100000"/>
              </a:lnSpc>
            </a:pPr>
            <a:endParaRPr b="0" lang="pt-BR" sz="1800" spc="-1" strike="noStrike">
              <a:solidFill>
                <a:srgbClr val="000000"/>
              </a:solidFill>
              <a:uFill>
                <a:solidFill>
                  <a:srgbClr val="ffffff"/>
                </a:solidFill>
              </a:uFill>
              <a:latin typeface="Arial"/>
            </a:endParaRPr>
          </a:p>
          <a:p>
            <a:pPr algn="just">
              <a:lnSpc>
                <a:spcPct val="100000"/>
              </a:lnSpc>
            </a:pPr>
            <a:r>
              <a:rPr b="0" lang="pt-BR" sz="2000" spc="-1" strike="noStrike">
                <a:solidFill>
                  <a:srgbClr val="000000"/>
                </a:solidFill>
                <a:uFill>
                  <a:solidFill>
                    <a:srgbClr val="ffffff"/>
                  </a:solidFill>
                </a:uFill>
                <a:latin typeface="Arial"/>
                <a:ea typeface="DejaVu Sans"/>
              </a:rPr>
              <a:t>Pense em uma empresa que deseja disponibilizar seus serviços de produção fonográfica, para tanto, ela necessita gerenciar os meios de transmissão para otimizar sua relação com os clientes. Nesse sentido, ela propõe meios de transmissão direcionados: produção de anúncios sonoros com foco mais individualizado; anúncios direcionados a grupos específicos e anúncios de alcance geral. Proponho a produção, a divulgação e a distribuição do produto final, como o tecnólogo em produção fonográfica pode auxiliar a empresa a atender a necessidade de cada cliente? Utilizando os conceitos de </a:t>
            </a:r>
            <a:r>
              <a:rPr b="0" i="1" lang="pt-BR" sz="2000" spc="-1" strike="noStrike">
                <a:solidFill>
                  <a:srgbClr val="000000"/>
                </a:solidFill>
                <a:uFill>
                  <a:solidFill>
                    <a:srgbClr val="ffffff"/>
                  </a:solidFill>
                </a:uFill>
                <a:latin typeface="Arial"/>
                <a:ea typeface="DejaVu Sans"/>
              </a:rPr>
              <a:t>unicast</a:t>
            </a:r>
            <a:r>
              <a:rPr b="0" lang="pt-BR" sz="2000" spc="-1" strike="noStrike">
                <a:solidFill>
                  <a:srgbClr val="000000"/>
                </a:solidFill>
                <a:uFill>
                  <a:solidFill>
                    <a:srgbClr val="ffffff"/>
                  </a:solidFill>
                </a:uFill>
                <a:latin typeface="Arial"/>
                <a:ea typeface="DejaVu Sans"/>
              </a:rPr>
              <a:t>, </a:t>
            </a:r>
            <a:r>
              <a:rPr b="0" i="1" lang="pt-BR" sz="2000" spc="-1" strike="noStrike">
                <a:solidFill>
                  <a:srgbClr val="000000"/>
                </a:solidFill>
                <a:uFill>
                  <a:solidFill>
                    <a:srgbClr val="ffffff"/>
                  </a:solidFill>
                </a:uFill>
                <a:latin typeface="Arial"/>
                <a:ea typeface="DejaVu Sans"/>
              </a:rPr>
              <a:t>multicast</a:t>
            </a:r>
            <a:r>
              <a:rPr b="0" lang="pt-BR" sz="2000" spc="-1" strike="noStrike">
                <a:solidFill>
                  <a:srgbClr val="000000"/>
                </a:solidFill>
                <a:uFill>
                  <a:solidFill>
                    <a:srgbClr val="ffffff"/>
                  </a:solidFill>
                </a:uFill>
                <a:latin typeface="Arial"/>
                <a:ea typeface="DejaVu Sans"/>
              </a:rPr>
              <a:t> e </a:t>
            </a:r>
            <a:r>
              <a:rPr b="0" i="1" lang="pt-BR" sz="2000" spc="-1" strike="noStrike">
                <a:solidFill>
                  <a:srgbClr val="000000"/>
                </a:solidFill>
                <a:uFill>
                  <a:solidFill>
                    <a:srgbClr val="ffffff"/>
                  </a:solidFill>
                </a:uFill>
                <a:latin typeface="Arial"/>
                <a:ea typeface="DejaVu Sans"/>
              </a:rPr>
              <a:t>broadcast</a:t>
            </a:r>
            <a:r>
              <a:rPr b="0" lang="pt-BR" sz="2000" spc="-1" strike="noStrike">
                <a:solidFill>
                  <a:srgbClr val="000000"/>
                </a:solidFill>
                <a:uFill>
                  <a:solidFill>
                    <a:srgbClr val="ffffff"/>
                  </a:solidFill>
                </a:uFill>
                <a:latin typeface="Arial"/>
                <a:ea typeface="DejaVu Sans"/>
              </a:rPr>
              <a:t>, cite três exemplos de acordo com a intencionalidade de transmissão. Quais seriam os benefícios e desvantagens do uso de cada um deles?</a:t>
            </a:r>
            <a:endParaRPr b="0" lang="pt-BR" sz="1800" spc="-1" strike="noStrike">
              <a:solidFill>
                <a:srgbClr val="000000"/>
              </a:solidFill>
              <a:uFill>
                <a:solidFill>
                  <a:srgbClr val="ffffff"/>
                </a:solidFill>
              </a:uFill>
              <a:latin typeface="Arial"/>
            </a:endParaRPr>
          </a:p>
        </p:txBody>
      </p:sp>
      <p:pic>
        <p:nvPicPr>
          <p:cNvPr id="125" name="Imagem 2" descr=""/>
          <p:cNvPicPr/>
          <p:nvPr/>
        </p:nvPicPr>
        <p:blipFill>
          <a:blip r:embed="rId1"/>
          <a:stretch/>
        </p:blipFill>
        <p:spPr>
          <a:xfrm>
            <a:off x="309600" y="6309360"/>
            <a:ext cx="8543520" cy="441000"/>
          </a:xfrm>
          <a:prstGeom prst="rect">
            <a:avLst/>
          </a:prstGeom>
          <a:ln>
            <a:noFill/>
          </a:ln>
        </p:spPr>
      </p:pic>
      <p:sp>
        <p:nvSpPr>
          <p:cNvPr id="126" name="CustomShape 2"/>
          <p:cNvSpPr/>
          <p:nvPr/>
        </p:nvSpPr>
        <p:spPr>
          <a:xfrm>
            <a:off x="309600" y="38700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Times New Roman"/>
              </a:rPr>
              <a:t>TRANSMISSÃO</a:t>
            </a:r>
            <a:endParaRPr b="0" lang="pt-BR"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408240" y="2025720"/>
            <a:ext cx="8543520" cy="3375360"/>
          </a:xfrm>
          <a:prstGeom prst="rect">
            <a:avLst/>
          </a:prstGeom>
          <a:noFill/>
          <a:ln>
            <a:noFill/>
          </a:ln>
        </p:spPr>
        <p:style>
          <a:lnRef idx="0"/>
          <a:fillRef idx="0"/>
          <a:effectRef idx="0"/>
          <a:fontRef idx="minor"/>
        </p:style>
        <p:txBody>
          <a:bodyPr lIns="0" rIns="0" tIns="0" bIns="0" anchor="ctr"/>
          <a:p>
            <a:pPr>
              <a:lnSpc>
                <a:spcPct val="100000"/>
              </a:lnSpc>
            </a:pPr>
            <a:r>
              <a:rPr b="0" lang="pt-BR" sz="1800" spc="-1" strike="noStrike">
                <a:solidFill>
                  <a:srgbClr val="000000"/>
                </a:solidFill>
                <a:uFill>
                  <a:solidFill>
                    <a:srgbClr val="ffffff"/>
                  </a:solidFill>
                </a:uFill>
                <a:latin typeface="Arial"/>
                <a:ea typeface="DejaVu Sans"/>
              </a:rPr>
              <a:t>A EVOLUÇÃO DOS MEIOS DE COMUNICAÇÃO. Disponível em: &lt;</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https://www.youtube.com/watch?v=R4FNszkxFYY&gt;. Acesso em: 31 maio 2017.</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 </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FATEC TATUÍ.  </a:t>
            </a:r>
            <a:r>
              <a:rPr b="1" lang="pt-BR" sz="1800" spc="-1" strike="noStrike">
                <a:solidFill>
                  <a:srgbClr val="000000"/>
                </a:solidFill>
                <a:uFill>
                  <a:solidFill>
                    <a:srgbClr val="ffffff"/>
                  </a:solidFill>
                </a:uFill>
                <a:latin typeface="Arial"/>
                <a:ea typeface="DejaVu Sans"/>
              </a:rPr>
              <a:t>Curso de Produção Fonográfica</a:t>
            </a:r>
            <a:r>
              <a:rPr b="0" lang="pt-BR" sz="1800" spc="-1" strike="noStrike">
                <a:solidFill>
                  <a:srgbClr val="000000"/>
                </a:solidFill>
                <a:uFill>
                  <a:solidFill>
                    <a:srgbClr val="ffffff"/>
                  </a:solidFill>
                </a:uFill>
                <a:latin typeface="Arial"/>
                <a:ea typeface="DejaVu Sans"/>
              </a:rPr>
              <a:t>. Disponível em: &lt;http://www.fatectatui.edu.br/site2/graduacao.php&gt; Acesso em: 31 maio 2017.</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 </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MATTHEWS, Jeanna. </a:t>
            </a:r>
            <a:r>
              <a:rPr b="1" lang="pt-BR" sz="1800" spc="-1" strike="noStrike">
                <a:solidFill>
                  <a:srgbClr val="000000"/>
                </a:solidFill>
                <a:uFill>
                  <a:solidFill>
                    <a:srgbClr val="ffffff"/>
                  </a:solidFill>
                </a:uFill>
                <a:latin typeface="Arial"/>
                <a:ea typeface="DejaVu Sans"/>
              </a:rPr>
              <a:t>Rede de Computadores:</a:t>
            </a:r>
            <a:r>
              <a:rPr b="0" lang="pt-BR" sz="1800" spc="-1" strike="noStrike">
                <a:solidFill>
                  <a:srgbClr val="000000"/>
                </a:solidFill>
                <a:uFill>
                  <a:solidFill>
                    <a:srgbClr val="ffffff"/>
                  </a:solidFill>
                </a:uFill>
                <a:latin typeface="Arial"/>
                <a:ea typeface="DejaVu Sans"/>
              </a:rPr>
              <a:t> Protocolos de Internet em Ação. LTC, 2006. </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 </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TORRES G. </a:t>
            </a:r>
            <a:r>
              <a:rPr b="1" lang="pt-BR" sz="1800" spc="-1" strike="noStrike">
                <a:solidFill>
                  <a:srgbClr val="000000"/>
                </a:solidFill>
                <a:uFill>
                  <a:solidFill>
                    <a:srgbClr val="ffffff"/>
                  </a:solidFill>
                </a:uFill>
                <a:latin typeface="Arial"/>
                <a:ea typeface="DejaVu Sans"/>
              </a:rPr>
              <a:t>Redes de Computadores Curso Completo.</a:t>
            </a:r>
            <a:r>
              <a:rPr b="0" lang="pt-BR" sz="1800" spc="-1" strike="noStrike">
                <a:solidFill>
                  <a:srgbClr val="000000"/>
                </a:solidFill>
                <a:uFill>
                  <a:solidFill>
                    <a:srgbClr val="ffffff"/>
                  </a:solidFill>
                </a:uFill>
                <a:latin typeface="Arial"/>
                <a:ea typeface="DejaVu Sans"/>
              </a:rPr>
              <a:t> Nova Terra, 2009. </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CARISSIMI, A S; GRANVILLE; ROCHOL. </a:t>
            </a:r>
            <a:r>
              <a:rPr b="1" lang="pt-BR" sz="1800" spc="-1" strike="noStrike">
                <a:solidFill>
                  <a:srgbClr val="000000"/>
                </a:solidFill>
                <a:uFill>
                  <a:solidFill>
                    <a:srgbClr val="ffffff"/>
                  </a:solidFill>
                </a:uFill>
                <a:latin typeface="Arial"/>
                <a:ea typeface="DejaVu Sans"/>
              </a:rPr>
              <a:t>Redes de Computadores.</a:t>
            </a:r>
            <a:r>
              <a:rPr b="0" lang="pt-BR" sz="1800" spc="-1" strike="noStrike">
                <a:solidFill>
                  <a:srgbClr val="000000"/>
                </a:solidFill>
                <a:uFill>
                  <a:solidFill>
                    <a:srgbClr val="ffffff"/>
                  </a:solidFill>
                </a:uFill>
                <a:latin typeface="Arial"/>
                <a:ea typeface="DejaVu Sans"/>
              </a:rPr>
              <a:t> Did Informática UFRGS, V 20. Bookman, 2009.</a:t>
            </a:r>
            <a:endParaRPr b="0" lang="pt-BR" sz="1800" spc="-1" strike="noStrike">
              <a:solidFill>
                <a:srgbClr val="000000"/>
              </a:solidFill>
              <a:uFill>
                <a:solidFill>
                  <a:srgbClr val="ffffff"/>
                </a:solidFill>
              </a:uFill>
              <a:latin typeface="Arial"/>
            </a:endParaRPr>
          </a:p>
          <a:p>
            <a:pPr>
              <a:lnSpc>
                <a:spcPct val="150000"/>
              </a:lnSpc>
            </a:pPr>
            <a:endParaRPr b="0" lang="pt-BR" sz="1800" spc="-1" strike="noStrike">
              <a:solidFill>
                <a:srgbClr val="000000"/>
              </a:solidFill>
              <a:uFill>
                <a:solidFill>
                  <a:srgbClr val="ffffff"/>
                </a:solidFill>
              </a:uFill>
              <a:latin typeface="Arial"/>
            </a:endParaRPr>
          </a:p>
        </p:txBody>
      </p:sp>
      <p:pic>
        <p:nvPicPr>
          <p:cNvPr id="128" name="Imagem 2" descr=""/>
          <p:cNvPicPr/>
          <p:nvPr/>
        </p:nvPicPr>
        <p:blipFill>
          <a:blip r:embed="rId1"/>
          <a:stretch/>
        </p:blipFill>
        <p:spPr>
          <a:xfrm>
            <a:off x="309600" y="6345360"/>
            <a:ext cx="8543520" cy="441000"/>
          </a:xfrm>
          <a:prstGeom prst="rect">
            <a:avLst/>
          </a:prstGeom>
          <a:ln>
            <a:noFill/>
          </a:ln>
        </p:spPr>
      </p:pic>
      <p:sp>
        <p:nvSpPr>
          <p:cNvPr id="129" name="CustomShape 2"/>
          <p:cNvSpPr/>
          <p:nvPr/>
        </p:nvSpPr>
        <p:spPr>
          <a:xfrm>
            <a:off x="309600" y="361080"/>
            <a:ext cx="8543520" cy="575280"/>
          </a:xfrm>
          <a:prstGeom prst="rect">
            <a:avLst/>
          </a:prstGeom>
          <a:noFill/>
          <a:ln>
            <a:noFill/>
          </a:ln>
        </p:spPr>
        <p:style>
          <a:lnRef idx="0"/>
          <a:fillRef idx="0"/>
          <a:effectRef idx="0"/>
          <a:fontRef idx="minor"/>
        </p:style>
        <p:txBody>
          <a:bodyPr lIns="90000" rIns="90000" tIns="45000" bIns="45000"/>
          <a:p>
            <a:pPr>
              <a:lnSpc>
                <a:spcPct val="100000"/>
              </a:lnSpc>
            </a:pPr>
            <a:r>
              <a:rPr b="1" lang="pt-BR" sz="3200" spc="-1" strike="noStrike">
                <a:solidFill>
                  <a:srgbClr val="000000"/>
                </a:solidFill>
                <a:uFill>
                  <a:solidFill>
                    <a:srgbClr val="ffffff"/>
                  </a:solidFill>
                </a:uFill>
                <a:latin typeface="Arial"/>
                <a:ea typeface="Times New Roman"/>
              </a:rPr>
              <a:t>REFERÊNCIAS</a:t>
            </a:r>
            <a:endParaRPr b="0" lang="pt-BR" sz="18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Imagem 2" descr=""/>
          <p:cNvPicPr/>
          <p:nvPr/>
        </p:nvPicPr>
        <p:blipFill>
          <a:blip r:embed="rId1"/>
          <a:stretch/>
        </p:blipFill>
        <p:spPr>
          <a:xfrm>
            <a:off x="309600" y="6309360"/>
            <a:ext cx="8543520" cy="441000"/>
          </a:xfrm>
          <a:prstGeom prst="rect">
            <a:avLst/>
          </a:prstGeom>
          <a:ln>
            <a:noFill/>
          </a:ln>
        </p:spPr>
      </p:pic>
      <p:sp>
        <p:nvSpPr>
          <p:cNvPr id="76" name="CustomShape 1"/>
          <p:cNvSpPr/>
          <p:nvPr/>
        </p:nvSpPr>
        <p:spPr>
          <a:xfrm>
            <a:off x="309600" y="48600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DejaVu Sans"/>
              </a:rPr>
              <a:t>TRANSMISSÃO</a:t>
            </a:r>
            <a:endParaRPr b="0" lang="pt-BR" sz="1800" spc="-1" strike="noStrike">
              <a:solidFill>
                <a:srgbClr val="000000"/>
              </a:solidFill>
              <a:uFill>
                <a:solidFill>
                  <a:srgbClr val="ffffff"/>
                </a:solidFill>
              </a:uFill>
              <a:latin typeface="Arial"/>
            </a:endParaRPr>
          </a:p>
        </p:txBody>
      </p:sp>
      <p:sp>
        <p:nvSpPr>
          <p:cNvPr id="77" name="CustomShape 2"/>
          <p:cNvSpPr/>
          <p:nvPr/>
        </p:nvSpPr>
        <p:spPr>
          <a:xfrm>
            <a:off x="5312160" y="1720080"/>
            <a:ext cx="3543120" cy="4111200"/>
          </a:xfrm>
          <a:prstGeom prst="rect">
            <a:avLst/>
          </a:prstGeom>
          <a:noFill/>
          <a:ln>
            <a:noFill/>
          </a:ln>
        </p:spPr>
        <p:style>
          <a:lnRef idx="0"/>
          <a:fillRef idx="0"/>
          <a:effectRef idx="0"/>
          <a:fontRef idx="minor"/>
        </p:style>
        <p:txBody>
          <a:bodyPr lIns="90000" rIns="90000" tIns="45000" bIns="45000"/>
          <a:p>
            <a:pPr>
              <a:lnSpc>
                <a:spcPct val="100000"/>
              </a:lnSpc>
            </a:pPr>
            <a:r>
              <a:rPr b="1" lang="pt-BR" sz="2400" spc="-1" strike="noStrike">
                <a:solidFill>
                  <a:srgbClr val="000000"/>
                </a:solidFill>
                <a:uFill>
                  <a:solidFill>
                    <a:srgbClr val="ffffff"/>
                  </a:solidFill>
                </a:uFill>
                <a:latin typeface="Arial"/>
                <a:ea typeface="DejaVu Sans"/>
              </a:rPr>
              <a:t>Conceito segundo o dicionário Aurélio: </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1 - Servir de transmissor a.</a:t>
            </a:r>
            <a:endParaRPr b="0" lang="pt-BR" sz="1800" spc="-1" strike="noStrike">
              <a:solidFill>
                <a:srgbClr val="000000"/>
              </a:solidFill>
              <a:uFill>
                <a:solidFill>
                  <a:srgbClr val="ffffff"/>
                </a:solidFill>
              </a:uFill>
              <a:latin typeface="Arial"/>
            </a:endParaRPr>
          </a:p>
          <a:p>
            <a:pPr>
              <a:lnSpc>
                <a:spcPct val="100000"/>
              </a:lnSpc>
            </a:pPr>
            <a:r>
              <a:rPr b="1" lang="pt-BR" sz="1800" spc="-1" strike="noStrike">
                <a:solidFill>
                  <a:srgbClr val="000000"/>
                </a:solidFill>
                <a:uFill>
                  <a:solidFill>
                    <a:srgbClr val="ffffff"/>
                  </a:solidFill>
                </a:uFill>
                <a:latin typeface="Arial"/>
                <a:ea typeface="DejaVu Sans"/>
              </a:rPr>
              <a:t>2 - Fazer chegar a</a:t>
            </a:r>
            <a:r>
              <a:rPr b="0" lang="pt-BR" sz="1800" spc="-1" strike="noStrike">
                <a:solidFill>
                  <a:srgbClr val="000000"/>
                </a:solidFill>
                <a:uFill>
                  <a:solidFill>
                    <a:srgbClr val="ffffff"/>
                  </a:solidFill>
                </a:uFill>
                <a:latin typeface="Arial"/>
                <a:ea typeface="DejaVu Sans"/>
              </a:rPr>
              <a:t>.</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3 - Ceder.</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4 - Fazer passar de um lugar a outro, </a:t>
            </a:r>
            <a:r>
              <a:rPr b="1" lang="pt-BR" sz="1800" spc="-1" strike="noStrike">
                <a:solidFill>
                  <a:srgbClr val="000000"/>
                </a:solidFill>
                <a:uFill>
                  <a:solidFill>
                    <a:srgbClr val="ffffff"/>
                  </a:solidFill>
                </a:uFill>
                <a:latin typeface="Arial"/>
                <a:ea typeface="DejaVu Sans"/>
              </a:rPr>
              <a:t>comunicar.</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5 - Expedir, enviar.</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6 - Desempenhar-se de uma transmissão.</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7 - Comunicar por contágio.</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8 - Participar.</a:t>
            </a:r>
            <a:endParaRPr b="0" lang="pt-BR" sz="1800" spc="-1" strike="noStrike">
              <a:solidFill>
                <a:srgbClr val="000000"/>
              </a:solidFill>
              <a:uFill>
                <a:solidFill>
                  <a:srgbClr val="ffffff"/>
                </a:solidFill>
              </a:uFill>
              <a:latin typeface="Arial"/>
            </a:endParaRPr>
          </a:p>
          <a:p>
            <a:pPr>
              <a:lnSpc>
                <a:spcPct val="100000"/>
              </a:lnSpc>
            </a:pPr>
            <a:r>
              <a:rPr b="0" lang="pt-BR" sz="1800" spc="-1" strike="noStrike">
                <a:solidFill>
                  <a:srgbClr val="000000"/>
                </a:solidFill>
                <a:uFill>
                  <a:solidFill>
                    <a:srgbClr val="ffffff"/>
                  </a:solidFill>
                </a:uFill>
                <a:latin typeface="Arial"/>
                <a:ea typeface="DejaVu Sans"/>
              </a:rPr>
              <a:t>9 - Comunicar-se; </a:t>
            </a:r>
            <a:r>
              <a:rPr b="1" lang="pt-BR" sz="1800" spc="-1" strike="noStrike">
                <a:solidFill>
                  <a:srgbClr val="000000"/>
                </a:solidFill>
                <a:uFill>
                  <a:solidFill>
                    <a:srgbClr val="ffffff"/>
                  </a:solidFill>
                </a:uFill>
                <a:latin typeface="Arial"/>
                <a:ea typeface="DejaVu Sans"/>
              </a:rPr>
              <a:t>propagar-se;</a:t>
            </a:r>
            <a:r>
              <a:rPr b="0" lang="pt-BR" sz="1800" spc="-1" strike="noStrike">
                <a:solidFill>
                  <a:srgbClr val="000000"/>
                </a:solidFill>
                <a:uFill>
                  <a:solidFill>
                    <a:srgbClr val="ffffff"/>
                  </a:solidFill>
                </a:uFill>
                <a:latin typeface="Arial"/>
                <a:ea typeface="DejaVu Sans"/>
              </a:rPr>
              <a:t> transportar-se; passar.</a:t>
            </a:r>
            <a:endParaRPr b="0" lang="pt-BR" sz="1800" spc="-1" strike="noStrike">
              <a:solidFill>
                <a:srgbClr val="000000"/>
              </a:solidFill>
              <a:uFill>
                <a:solidFill>
                  <a:srgbClr val="ffffff"/>
                </a:solidFill>
              </a:uFill>
              <a:latin typeface="Arial"/>
            </a:endParaRPr>
          </a:p>
          <a:p>
            <a:pPr algn="ctr">
              <a:lnSpc>
                <a:spcPct val="100000"/>
              </a:lnSpc>
            </a:pPr>
            <a:endParaRPr b="0" lang="pt-BR" sz="1800" spc="-1" strike="noStrike">
              <a:solidFill>
                <a:srgbClr val="000000"/>
              </a:solidFill>
              <a:uFill>
                <a:solidFill>
                  <a:srgbClr val="ffffff"/>
                </a:solidFill>
              </a:uFill>
              <a:latin typeface="Arial"/>
            </a:endParaRPr>
          </a:p>
        </p:txBody>
      </p:sp>
      <p:pic>
        <p:nvPicPr>
          <p:cNvPr id="78" name="Imagem 1" descr=""/>
          <p:cNvPicPr/>
          <p:nvPr/>
        </p:nvPicPr>
        <p:blipFill>
          <a:blip r:embed="rId2"/>
          <a:stretch/>
        </p:blipFill>
        <p:spPr>
          <a:xfrm>
            <a:off x="507960" y="1462320"/>
            <a:ext cx="4398120" cy="395316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168840" y="13428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DejaVu Sans"/>
              </a:rPr>
              <a:t>TRANSMISSÃO- VÍDEO</a:t>
            </a:r>
            <a:endParaRPr b="0" lang="pt-BR"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restart="whenNotActive" nodeType="interactiveSeq" fill="hold">
                <p:childTnLst>
                  <p:par>
                    <p:cTn id="7" fill="hold">
                      <p:childTnLst>
                        <p:par>
                          <p:cTn id="8" fill="hold">
                            <p:stCondLst>
                              <p:cond delay="0"/>
                            </p:stCondLst>
                            <p:childTnLst>
                              <p:par>
                                <p:cTn id="9" nodeType="clickEffect" fill="hold" presetClass="mediacall">
                                  <p:stCondLst>
                                    <p:cond delay="0"/>
                                  </p:stCondLst>
                                </p:cTn>
                              </p:par>
                            </p:childTnLst>
                          </p:cTn>
                        </p:par>
                      </p:childTnLst>
                    </p:cTn>
                  </p:par>
                </p:childTnLst>
              </p:cTn>
              <p:prevCondLst>
                <p:cond delay="0" evt="onPrev">
                  <p:tgtEl>
                    <p:sldTgt/>
                  </p:tgtEl>
                </p:cond>
              </p:prevCondLst>
              <p:nextCondLst>
                <p:cond delay="0" evt="onNext">
                  <p:tgtEl>
                    <p:sldTgt/>
                  </p:tgtEl>
                </p:cond>
              </p:nextCondLst>
            </p:seq>
            <p:seq>
              <p:cTn id="10"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562680" y="1266120"/>
            <a:ext cx="8290440" cy="5040360"/>
          </a:xfrm>
          <a:prstGeom prst="rect">
            <a:avLst/>
          </a:prstGeom>
          <a:noFill/>
          <a:ln>
            <a:noFill/>
          </a:ln>
        </p:spPr>
        <p:style>
          <a:lnRef idx="0"/>
          <a:fillRef idx="0"/>
          <a:effectRef idx="0"/>
          <a:fontRef idx="minor"/>
        </p:style>
        <p:txBody>
          <a:bodyPr lIns="0" rIns="0" tIns="0" bIns="0" anchor="ctr"/>
          <a:p>
            <a:pPr marL="1170000" indent="-454320">
              <a:lnSpc>
                <a:spcPct val="100000"/>
              </a:lnSpc>
              <a:buClr>
                <a:srgbClr val="000000"/>
              </a:buClr>
              <a:buFont typeface="Arial"/>
              <a:buChar char="•"/>
            </a:pPr>
            <a:r>
              <a:rPr b="1" i="1" lang="pt-BR" sz="2400" spc="-1" strike="noStrike">
                <a:solidFill>
                  <a:srgbClr val="000000"/>
                </a:solidFill>
                <a:uFill>
                  <a:solidFill>
                    <a:srgbClr val="ffffff"/>
                  </a:solidFill>
                </a:uFill>
                <a:latin typeface="Arial"/>
                <a:ea typeface="DejaVu Sans"/>
              </a:rPr>
              <a:t>Unicast</a:t>
            </a:r>
            <a:r>
              <a:rPr b="1" lang="pt-BR" sz="2400" spc="-1" strike="noStrike">
                <a:solidFill>
                  <a:srgbClr val="000000"/>
                </a:solidFill>
                <a:uFill>
                  <a:solidFill>
                    <a:srgbClr val="ffffff"/>
                  </a:solidFill>
                </a:uFill>
                <a:latin typeface="Arial"/>
                <a:ea typeface="DejaVu Sans"/>
              </a:rPr>
              <a:t>;</a:t>
            </a:r>
            <a:endParaRPr b="0" lang="pt-BR" sz="1800" spc="-1" strike="noStrike">
              <a:solidFill>
                <a:srgbClr val="000000"/>
              </a:solidFill>
              <a:uFill>
                <a:solidFill>
                  <a:srgbClr val="ffffff"/>
                </a:solidFill>
              </a:uFill>
              <a:latin typeface="Arial"/>
            </a:endParaRPr>
          </a:p>
          <a:p>
            <a:pPr marL="712800">
              <a:lnSpc>
                <a:spcPct val="100000"/>
              </a:lnSpc>
            </a:pPr>
            <a:endParaRPr b="0" lang="pt-BR" sz="1800" spc="-1" strike="noStrike">
              <a:solidFill>
                <a:srgbClr val="000000"/>
              </a:solidFill>
              <a:uFill>
                <a:solidFill>
                  <a:srgbClr val="ffffff"/>
                </a:solidFill>
              </a:uFill>
              <a:latin typeface="Arial"/>
            </a:endParaRPr>
          </a:p>
          <a:p>
            <a:pPr marL="712800">
              <a:lnSpc>
                <a:spcPct val="100000"/>
              </a:lnSpc>
            </a:pPr>
            <a:endParaRPr b="0" lang="pt-BR" sz="1800" spc="-1" strike="noStrike">
              <a:solidFill>
                <a:srgbClr val="000000"/>
              </a:solidFill>
              <a:uFill>
                <a:solidFill>
                  <a:srgbClr val="ffffff"/>
                </a:solidFill>
              </a:uFill>
              <a:latin typeface="Arial"/>
            </a:endParaRPr>
          </a:p>
          <a:p>
            <a:pPr marL="1170000" indent="-454320">
              <a:lnSpc>
                <a:spcPct val="100000"/>
              </a:lnSpc>
              <a:buClr>
                <a:srgbClr val="000000"/>
              </a:buClr>
              <a:buFont typeface="Arial"/>
              <a:buChar char="•"/>
            </a:pPr>
            <a:r>
              <a:rPr b="1" i="1" lang="pt-BR" sz="2400" spc="-1" strike="noStrike">
                <a:solidFill>
                  <a:srgbClr val="000000"/>
                </a:solidFill>
                <a:uFill>
                  <a:solidFill>
                    <a:srgbClr val="ffffff"/>
                  </a:solidFill>
                </a:uFill>
                <a:latin typeface="Arial"/>
                <a:ea typeface="DejaVu Sans"/>
              </a:rPr>
              <a:t>Multicast</a:t>
            </a:r>
            <a:r>
              <a:rPr b="1" lang="pt-BR" sz="2400" spc="-1" strike="noStrike">
                <a:solidFill>
                  <a:srgbClr val="000000"/>
                </a:solidFill>
                <a:uFill>
                  <a:solidFill>
                    <a:srgbClr val="ffffff"/>
                  </a:solidFill>
                </a:uFill>
                <a:latin typeface="Arial"/>
                <a:ea typeface="DejaVu Sans"/>
              </a:rPr>
              <a:t>;</a:t>
            </a:r>
            <a:endParaRPr b="0" lang="pt-BR" sz="1800" spc="-1" strike="noStrike">
              <a:solidFill>
                <a:srgbClr val="000000"/>
              </a:solidFill>
              <a:uFill>
                <a:solidFill>
                  <a:srgbClr val="ffffff"/>
                </a:solidFill>
              </a:uFill>
              <a:latin typeface="Arial"/>
            </a:endParaRPr>
          </a:p>
          <a:p>
            <a:pPr marL="712800">
              <a:lnSpc>
                <a:spcPct val="100000"/>
              </a:lnSpc>
            </a:pPr>
            <a:endParaRPr b="0" lang="pt-BR" sz="1800" spc="-1" strike="noStrike">
              <a:solidFill>
                <a:srgbClr val="000000"/>
              </a:solidFill>
              <a:uFill>
                <a:solidFill>
                  <a:srgbClr val="ffffff"/>
                </a:solidFill>
              </a:uFill>
              <a:latin typeface="Arial"/>
            </a:endParaRPr>
          </a:p>
          <a:p>
            <a:pPr marL="712800">
              <a:lnSpc>
                <a:spcPct val="100000"/>
              </a:lnSpc>
            </a:pPr>
            <a:endParaRPr b="0" lang="pt-BR" sz="1800" spc="-1" strike="noStrike">
              <a:solidFill>
                <a:srgbClr val="000000"/>
              </a:solidFill>
              <a:uFill>
                <a:solidFill>
                  <a:srgbClr val="ffffff"/>
                </a:solidFill>
              </a:uFill>
              <a:latin typeface="Arial"/>
            </a:endParaRPr>
          </a:p>
          <a:p>
            <a:pPr marL="1170000" indent="-454320">
              <a:lnSpc>
                <a:spcPct val="100000"/>
              </a:lnSpc>
              <a:buClr>
                <a:srgbClr val="000000"/>
              </a:buClr>
              <a:buFont typeface="Arial"/>
              <a:buChar char="•"/>
            </a:pPr>
            <a:r>
              <a:rPr b="1" i="1" lang="pt-BR" sz="2400" spc="-1" strike="noStrike">
                <a:solidFill>
                  <a:srgbClr val="000000"/>
                </a:solidFill>
                <a:uFill>
                  <a:solidFill>
                    <a:srgbClr val="ffffff"/>
                  </a:solidFill>
                </a:uFill>
                <a:latin typeface="Arial"/>
                <a:ea typeface="DejaVu Sans"/>
              </a:rPr>
              <a:t>Broadcast</a:t>
            </a:r>
            <a:r>
              <a:rPr b="1" lang="pt-BR" sz="2400" spc="-1" strike="noStrike">
                <a:solidFill>
                  <a:srgbClr val="000000"/>
                </a:solidFill>
                <a:uFill>
                  <a:solidFill>
                    <a:srgbClr val="ffffff"/>
                  </a:solidFill>
                </a:uFill>
                <a:latin typeface="Arial"/>
                <a:ea typeface="DejaVu Sans"/>
              </a:rPr>
              <a:t>.</a:t>
            </a:r>
            <a:endParaRPr b="0" lang="pt-BR" sz="1800" spc="-1" strike="noStrike">
              <a:solidFill>
                <a:srgbClr val="000000"/>
              </a:solidFill>
              <a:uFill>
                <a:solidFill>
                  <a:srgbClr val="ffffff"/>
                </a:solidFill>
              </a:uFill>
              <a:latin typeface="Arial"/>
            </a:endParaRPr>
          </a:p>
        </p:txBody>
      </p:sp>
      <p:pic>
        <p:nvPicPr>
          <p:cNvPr id="81" name="Imagem 2" descr=""/>
          <p:cNvPicPr/>
          <p:nvPr/>
        </p:nvPicPr>
        <p:blipFill>
          <a:blip r:embed="rId1"/>
          <a:stretch/>
        </p:blipFill>
        <p:spPr>
          <a:xfrm>
            <a:off x="309600" y="6309360"/>
            <a:ext cx="8543520" cy="441000"/>
          </a:xfrm>
          <a:prstGeom prst="rect">
            <a:avLst/>
          </a:prstGeom>
          <a:ln>
            <a:noFill/>
          </a:ln>
        </p:spPr>
      </p:pic>
      <p:sp>
        <p:nvSpPr>
          <p:cNvPr id="82" name="CustomShape 2"/>
          <p:cNvSpPr/>
          <p:nvPr/>
        </p:nvSpPr>
        <p:spPr>
          <a:xfrm>
            <a:off x="309600" y="26064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Times New Roman"/>
              </a:rPr>
              <a:t>TRANSMISSÃO</a:t>
            </a:r>
            <a:endParaRPr b="0" lang="pt-BR" sz="1800" spc="-1" strike="noStrike">
              <a:solidFill>
                <a:srgbClr val="000000"/>
              </a:solidFill>
              <a:uFill>
                <a:solidFill>
                  <a:srgbClr val="ffffff"/>
                </a:solidFill>
              </a:uFill>
              <a:latin typeface="Arial"/>
            </a:endParaRPr>
          </a:p>
        </p:txBody>
      </p:sp>
      <p:pic>
        <p:nvPicPr>
          <p:cNvPr id="83" name="Imagem 1" descr=""/>
          <p:cNvPicPr/>
          <p:nvPr/>
        </p:nvPicPr>
        <p:blipFill>
          <a:blip r:embed="rId2"/>
          <a:stretch/>
        </p:blipFill>
        <p:spPr>
          <a:xfrm rot="19302000">
            <a:off x="4082400" y="2933280"/>
            <a:ext cx="4753080" cy="17046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347400" y="878760"/>
            <a:ext cx="7853400" cy="3734640"/>
          </a:xfrm>
          <a:prstGeom prst="rect">
            <a:avLst/>
          </a:prstGeom>
          <a:noFill/>
          <a:ln>
            <a:noFill/>
          </a:ln>
        </p:spPr>
        <p:style>
          <a:lnRef idx="0"/>
          <a:fillRef idx="0"/>
          <a:effectRef idx="0"/>
          <a:fontRef idx="minor"/>
        </p:style>
        <p:txBody>
          <a:bodyPr lIns="0" rIns="0" tIns="0" bIns="0" anchor="ctr"/>
          <a:p>
            <a:pPr marL="228600" indent="-225720">
              <a:lnSpc>
                <a:spcPct val="100000"/>
              </a:lnSpc>
              <a:buClr>
                <a:srgbClr val="000000"/>
              </a:buClr>
              <a:buFont typeface="Arial"/>
              <a:buChar char="•"/>
            </a:pPr>
            <a:r>
              <a:rPr b="1" i="1" lang="pt-BR" sz="2800" spc="-1" strike="noStrike">
                <a:solidFill>
                  <a:srgbClr val="000000"/>
                </a:solidFill>
                <a:uFill>
                  <a:solidFill>
                    <a:srgbClr val="ffffff"/>
                  </a:solidFill>
                </a:uFill>
                <a:latin typeface="Arial"/>
                <a:ea typeface="DejaVu Sans"/>
              </a:rPr>
              <a:t>UNICAST</a:t>
            </a:r>
            <a:endParaRPr b="0" lang="pt-BR" sz="1800" spc="-1" strike="noStrike">
              <a:solidFill>
                <a:srgbClr val="000000"/>
              </a:solidFill>
              <a:uFill>
                <a:solidFill>
                  <a:srgbClr val="ffffff"/>
                </a:solidFill>
              </a:uFill>
              <a:latin typeface="Arial"/>
            </a:endParaRPr>
          </a:p>
          <a:p>
            <a:pPr>
              <a:lnSpc>
                <a:spcPct val="100000"/>
              </a:lnSpc>
            </a:pPr>
            <a:endParaRPr b="0" lang="pt-BR" sz="1800" spc="-1" strike="noStrike">
              <a:solidFill>
                <a:srgbClr val="000000"/>
              </a:solidFill>
              <a:uFill>
                <a:solidFill>
                  <a:srgbClr val="ffffff"/>
                </a:solidFill>
              </a:uFill>
              <a:latin typeface="Arial"/>
            </a:endParaRPr>
          </a:p>
          <a:p>
            <a:pPr marL="487440" indent="595440" algn="just">
              <a:lnSpc>
                <a:spcPct val="100000"/>
              </a:lnSpc>
            </a:pPr>
            <a:r>
              <a:rPr b="0" lang="pt-BR" sz="2000" spc="-1" strike="noStrike">
                <a:solidFill>
                  <a:srgbClr val="000000"/>
                </a:solidFill>
                <a:uFill>
                  <a:solidFill>
                    <a:srgbClr val="ffffff"/>
                  </a:solidFill>
                </a:uFill>
                <a:latin typeface="Arial"/>
                <a:ea typeface="DejaVu Sans"/>
              </a:rPr>
              <a:t>Comunicação onde a informação é endereçada de um remetente para um destinatário apenas.</a:t>
            </a:r>
            <a:endParaRPr b="0" lang="pt-BR" sz="1800" spc="-1" strike="noStrike">
              <a:solidFill>
                <a:srgbClr val="000000"/>
              </a:solidFill>
              <a:uFill>
                <a:solidFill>
                  <a:srgbClr val="ffffff"/>
                </a:solidFill>
              </a:uFill>
              <a:latin typeface="Arial"/>
            </a:endParaRPr>
          </a:p>
          <a:p>
            <a:pPr marL="712800" indent="-224640" algn="just">
              <a:lnSpc>
                <a:spcPct val="100000"/>
              </a:lnSpc>
            </a:pPr>
            <a:endParaRPr b="0" lang="pt-BR" sz="1800" spc="-1" strike="noStrike">
              <a:solidFill>
                <a:srgbClr val="000000"/>
              </a:solidFill>
              <a:uFill>
                <a:solidFill>
                  <a:srgbClr val="ffffff"/>
                </a:solidFill>
              </a:uFill>
              <a:latin typeface="Arial"/>
            </a:endParaRPr>
          </a:p>
        </p:txBody>
      </p:sp>
      <p:pic>
        <p:nvPicPr>
          <p:cNvPr id="85" name="Imagem 2" descr=""/>
          <p:cNvPicPr/>
          <p:nvPr/>
        </p:nvPicPr>
        <p:blipFill>
          <a:blip r:embed="rId1"/>
          <a:stretch/>
        </p:blipFill>
        <p:spPr>
          <a:xfrm>
            <a:off x="309600" y="6309360"/>
            <a:ext cx="8543520" cy="441000"/>
          </a:xfrm>
          <a:prstGeom prst="rect">
            <a:avLst/>
          </a:prstGeom>
          <a:ln>
            <a:noFill/>
          </a:ln>
        </p:spPr>
      </p:pic>
      <p:sp>
        <p:nvSpPr>
          <p:cNvPr id="86" name="CustomShape 2"/>
          <p:cNvSpPr/>
          <p:nvPr/>
        </p:nvSpPr>
        <p:spPr>
          <a:xfrm>
            <a:off x="309600" y="52812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Times New Roman"/>
              </a:rPr>
              <a:t>TRANSMISSÃO</a:t>
            </a:r>
            <a:endParaRPr b="0" lang="pt-BR" sz="1800" spc="-1" strike="noStrike">
              <a:solidFill>
                <a:srgbClr val="000000"/>
              </a:solidFill>
              <a:uFill>
                <a:solidFill>
                  <a:srgbClr val="ffffff"/>
                </a:solidFill>
              </a:uFill>
              <a:latin typeface="Arial"/>
            </a:endParaRPr>
          </a:p>
        </p:txBody>
      </p:sp>
      <p:pic>
        <p:nvPicPr>
          <p:cNvPr id="87" name="Imagem 1" descr=""/>
          <p:cNvPicPr/>
          <p:nvPr/>
        </p:nvPicPr>
        <p:blipFill>
          <a:blip r:embed="rId2"/>
          <a:stretch/>
        </p:blipFill>
        <p:spPr>
          <a:xfrm>
            <a:off x="3436200" y="3526920"/>
            <a:ext cx="4512600" cy="300276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309600" y="1505160"/>
            <a:ext cx="8543520" cy="3246120"/>
          </a:xfrm>
          <a:prstGeom prst="rect">
            <a:avLst/>
          </a:prstGeom>
          <a:noFill/>
          <a:ln>
            <a:noFill/>
          </a:ln>
        </p:spPr>
        <p:style>
          <a:lnRef idx="0"/>
          <a:fillRef idx="0"/>
          <a:effectRef idx="0"/>
          <a:fontRef idx="minor"/>
        </p:style>
        <p:txBody>
          <a:bodyPr lIns="0" rIns="0" tIns="0" bIns="0" anchor="ctr"/>
          <a:p>
            <a:pPr algn="just">
              <a:lnSpc>
                <a:spcPct val="100000"/>
              </a:lnSpc>
            </a:pPr>
            <a:endParaRPr b="0" lang="pt-BR" sz="1800" spc="-1" strike="noStrike">
              <a:solidFill>
                <a:srgbClr val="000000"/>
              </a:solidFill>
              <a:uFill>
                <a:solidFill>
                  <a:srgbClr val="ffffff"/>
                </a:solidFill>
              </a:uFill>
              <a:latin typeface="Arial"/>
            </a:endParaRPr>
          </a:p>
          <a:p>
            <a:pPr marL="712800" indent="-225720">
              <a:lnSpc>
                <a:spcPct val="100000"/>
              </a:lnSpc>
              <a:buClr>
                <a:srgbClr val="000000"/>
              </a:buClr>
              <a:buFont typeface="Arial"/>
              <a:buChar char="•"/>
            </a:pPr>
            <a:r>
              <a:rPr b="1" lang="pt-BR" sz="2000" spc="-1" strike="noStrike">
                <a:solidFill>
                  <a:srgbClr val="000000"/>
                </a:solidFill>
                <a:uFill>
                  <a:solidFill>
                    <a:srgbClr val="ffffff"/>
                  </a:solidFill>
                </a:uFill>
                <a:latin typeface="Arial"/>
                <a:ea typeface="DejaVu Sans"/>
              </a:rPr>
              <a:t>Vantagens:</a:t>
            </a:r>
            <a:endParaRPr b="0" lang="pt-BR" sz="1800" spc="-1" strike="noStrike">
              <a:solidFill>
                <a:srgbClr val="000000"/>
              </a:solidFill>
              <a:uFill>
                <a:solidFill>
                  <a:srgbClr val="ffffff"/>
                </a:solidFill>
              </a:uFill>
              <a:latin typeface="Arial"/>
            </a:endParaRPr>
          </a:p>
          <a:p>
            <a:pPr marL="486360">
              <a:lnSpc>
                <a:spcPct val="100000"/>
              </a:lnSpc>
            </a:pPr>
            <a:r>
              <a:rPr b="0" lang="pt-BR" sz="2000" spc="-1" strike="noStrike">
                <a:solidFill>
                  <a:srgbClr val="000000"/>
                </a:solidFill>
                <a:uFill>
                  <a:solidFill>
                    <a:srgbClr val="ffffff"/>
                  </a:solidFill>
                </a:uFill>
                <a:latin typeface="Arial"/>
                <a:ea typeface="DejaVu Sans"/>
              </a:rPr>
              <a:t>	</a:t>
            </a:r>
            <a:r>
              <a:rPr b="0" lang="pt-BR" sz="2000" spc="-1" strike="noStrike">
                <a:solidFill>
                  <a:srgbClr val="000000"/>
                </a:solidFill>
                <a:uFill>
                  <a:solidFill>
                    <a:srgbClr val="ffffff"/>
                  </a:solidFill>
                </a:uFill>
                <a:latin typeface="Arial"/>
                <a:ea typeface="DejaVu Sans"/>
              </a:rPr>
              <a:t>Segurança;</a:t>
            </a:r>
            <a:endParaRPr b="0" lang="pt-BR" sz="1800" spc="-1" strike="noStrike">
              <a:solidFill>
                <a:srgbClr val="000000"/>
              </a:solidFill>
              <a:uFill>
                <a:solidFill>
                  <a:srgbClr val="ffffff"/>
                </a:solidFill>
              </a:uFill>
              <a:latin typeface="Arial"/>
            </a:endParaRPr>
          </a:p>
          <a:p>
            <a:pPr marL="486360">
              <a:lnSpc>
                <a:spcPct val="100000"/>
              </a:lnSpc>
            </a:pPr>
            <a:r>
              <a:rPr b="0" lang="pt-BR" sz="2000" spc="-1" strike="noStrike">
                <a:solidFill>
                  <a:srgbClr val="000000"/>
                </a:solidFill>
                <a:uFill>
                  <a:solidFill>
                    <a:srgbClr val="ffffff"/>
                  </a:solidFill>
                </a:uFill>
                <a:latin typeface="Arial"/>
                <a:ea typeface="DejaVu Sans"/>
              </a:rPr>
              <a:t>	</a:t>
            </a:r>
            <a:r>
              <a:rPr b="0" lang="pt-BR" sz="2000" spc="-1" strike="noStrike">
                <a:solidFill>
                  <a:srgbClr val="000000"/>
                </a:solidFill>
                <a:uFill>
                  <a:solidFill>
                    <a:srgbClr val="ffffff"/>
                  </a:solidFill>
                </a:uFill>
                <a:latin typeface="Arial"/>
                <a:ea typeface="DejaVu Sans"/>
              </a:rPr>
              <a:t>Funciona bem nos ambientes de rede com uso de roteadores.</a:t>
            </a: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712800" indent="-225720">
              <a:lnSpc>
                <a:spcPct val="100000"/>
              </a:lnSpc>
              <a:buClr>
                <a:srgbClr val="000000"/>
              </a:buClr>
              <a:buFont typeface="Arial"/>
              <a:buChar char="•"/>
            </a:pPr>
            <a:r>
              <a:rPr b="1" lang="pt-BR" sz="2000" spc="-1" strike="noStrike">
                <a:solidFill>
                  <a:srgbClr val="000000"/>
                </a:solidFill>
                <a:uFill>
                  <a:solidFill>
                    <a:srgbClr val="ffffff"/>
                  </a:solidFill>
                </a:uFill>
                <a:latin typeface="Arial"/>
                <a:ea typeface="DejaVu Sans"/>
              </a:rPr>
              <a:t>Desvantagem:</a:t>
            </a:r>
            <a:endParaRPr b="0" lang="pt-BR" sz="1800" spc="-1" strike="noStrike">
              <a:solidFill>
                <a:srgbClr val="000000"/>
              </a:solidFill>
              <a:uFill>
                <a:solidFill>
                  <a:srgbClr val="ffffff"/>
                </a:solidFill>
              </a:uFill>
              <a:latin typeface="Arial"/>
            </a:endParaRPr>
          </a:p>
          <a:p>
            <a:pPr marL="486360">
              <a:lnSpc>
                <a:spcPct val="100000"/>
              </a:lnSpc>
            </a:pPr>
            <a:r>
              <a:rPr b="0" lang="pt-BR" sz="2000" spc="-1" strike="noStrike">
                <a:solidFill>
                  <a:srgbClr val="000000"/>
                </a:solidFill>
                <a:uFill>
                  <a:solidFill>
                    <a:srgbClr val="ffffff"/>
                  </a:solidFill>
                </a:uFill>
                <a:latin typeface="Arial"/>
                <a:ea typeface="DejaVu Sans"/>
              </a:rPr>
              <a:t>	</a:t>
            </a:r>
            <a:r>
              <a:rPr b="0" lang="pt-BR" sz="2000" spc="-1" strike="noStrike">
                <a:solidFill>
                  <a:srgbClr val="000000"/>
                </a:solidFill>
                <a:uFill>
                  <a:solidFill>
                    <a:srgbClr val="ffffff"/>
                  </a:solidFill>
                </a:uFill>
                <a:latin typeface="Arial"/>
                <a:ea typeface="DejaVu Sans"/>
              </a:rPr>
              <a:t>É necessário um envio da informação para cada elemento da rede.</a:t>
            </a: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712800" indent="-225720">
              <a:lnSpc>
                <a:spcPct val="100000"/>
              </a:lnSpc>
              <a:buClr>
                <a:srgbClr val="000000"/>
              </a:buClr>
              <a:buFont typeface="Arial"/>
              <a:buChar char="•"/>
            </a:pPr>
            <a:r>
              <a:rPr b="1" lang="pt-BR" sz="2000" spc="-1" strike="noStrike">
                <a:solidFill>
                  <a:srgbClr val="000000"/>
                </a:solidFill>
                <a:uFill>
                  <a:solidFill>
                    <a:srgbClr val="ffffff"/>
                  </a:solidFill>
                </a:uFill>
                <a:latin typeface="Arial"/>
                <a:ea typeface="DejaVu Sans"/>
              </a:rPr>
              <a:t>Aplicações:</a:t>
            </a:r>
            <a:endParaRPr b="0" lang="pt-BR" sz="1800" spc="-1" strike="noStrike">
              <a:solidFill>
                <a:srgbClr val="000000"/>
              </a:solidFill>
              <a:uFill>
                <a:solidFill>
                  <a:srgbClr val="ffffff"/>
                </a:solidFill>
              </a:uFill>
              <a:latin typeface="Arial"/>
            </a:endParaRPr>
          </a:p>
          <a:p>
            <a:pPr marL="486360">
              <a:lnSpc>
                <a:spcPct val="100000"/>
              </a:lnSpc>
            </a:pPr>
            <a:r>
              <a:rPr b="0" lang="pt-BR" sz="2000" spc="-1" strike="noStrike">
                <a:solidFill>
                  <a:srgbClr val="000000"/>
                </a:solidFill>
                <a:uFill>
                  <a:solidFill>
                    <a:srgbClr val="ffffff"/>
                  </a:solidFill>
                </a:uFill>
                <a:latin typeface="Arial"/>
                <a:ea typeface="DejaVu Sans"/>
              </a:rPr>
              <a:t>	</a:t>
            </a:r>
            <a:r>
              <a:rPr b="0" lang="pt-BR" sz="2000" spc="-1" strike="noStrike">
                <a:solidFill>
                  <a:srgbClr val="000000"/>
                </a:solidFill>
                <a:uFill>
                  <a:solidFill>
                    <a:srgbClr val="ffffff"/>
                  </a:solidFill>
                </a:uFill>
                <a:latin typeface="Arial"/>
                <a:ea typeface="DejaVu Sans"/>
              </a:rPr>
              <a:t>Dados enviados pela rede com o endereçamento IP;</a:t>
            </a:r>
            <a:endParaRPr b="0" lang="pt-BR" sz="1800" spc="-1" strike="noStrike">
              <a:solidFill>
                <a:srgbClr val="000000"/>
              </a:solidFill>
              <a:uFill>
                <a:solidFill>
                  <a:srgbClr val="ffffff"/>
                </a:solidFill>
              </a:uFill>
              <a:latin typeface="Arial"/>
            </a:endParaRPr>
          </a:p>
          <a:p>
            <a:pPr marL="486360">
              <a:lnSpc>
                <a:spcPct val="100000"/>
              </a:lnSpc>
            </a:pPr>
            <a:r>
              <a:rPr b="0" lang="pt-BR" sz="2000" spc="-1" strike="noStrike">
                <a:solidFill>
                  <a:srgbClr val="000000"/>
                </a:solidFill>
                <a:uFill>
                  <a:solidFill>
                    <a:srgbClr val="ffffff"/>
                  </a:solidFill>
                </a:uFill>
                <a:latin typeface="Arial"/>
                <a:ea typeface="DejaVu Sans"/>
              </a:rPr>
              <a:t>	</a:t>
            </a:r>
            <a:r>
              <a:rPr b="0" lang="pt-BR" sz="2000" spc="-1" strike="noStrike">
                <a:solidFill>
                  <a:srgbClr val="000000"/>
                </a:solidFill>
                <a:uFill>
                  <a:solidFill>
                    <a:srgbClr val="ffffff"/>
                  </a:solidFill>
                </a:uFill>
                <a:latin typeface="Arial"/>
                <a:ea typeface="DejaVu Sans"/>
              </a:rPr>
              <a:t>Chamada telefônica.</a:t>
            </a: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p:txBody>
      </p:sp>
      <p:pic>
        <p:nvPicPr>
          <p:cNvPr id="89" name="Imagem 2" descr=""/>
          <p:cNvPicPr/>
          <p:nvPr/>
        </p:nvPicPr>
        <p:blipFill>
          <a:blip r:embed="rId1"/>
          <a:stretch/>
        </p:blipFill>
        <p:spPr>
          <a:xfrm>
            <a:off x="309600" y="6309360"/>
            <a:ext cx="8543520" cy="441000"/>
          </a:xfrm>
          <a:prstGeom prst="rect">
            <a:avLst/>
          </a:prstGeom>
          <a:ln>
            <a:noFill/>
          </a:ln>
        </p:spPr>
      </p:pic>
      <p:sp>
        <p:nvSpPr>
          <p:cNvPr id="90" name="CustomShape 2"/>
          <p:cNvSpPr/>
          <p:nvPr/>
        </p:nvSpPr>
        <p:spPr>
          <a:xfrm>
            <a:off x="309600" y="52812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i="1" lang="pt-BR" sz="3200" spc="-1" strike="noStrike">
                <a:solidFill>
                  <a:srgbClr val="000000"/>
                </a:solidFill>
                <a:uFill>
                  <a:solidFill>
                    <a:srgbClr val="ffffff"/>
                  </a:solidFill>
                </a:uFill>
                <a:latin typeface="Arial"/>
                <a:ea typeface="DejaVu Sans"/>
              </a:rPr>
              <a:t>UNICAST</a:t>
            </a:r>
            <a:endParaRPr b="0" lang="pt-BR" sz="1800" spc="-1" strike="noStrike">
              <a:solidFill>
                <a:srgbClr val="000000"/>
              </a:solidFill>
              <a:uFill>
                <a:solidFill>
                  <a:srgbClr val="ffffff"/>
                </a:solidFill>
              </a:uFill>
              <a:latin typeface="Arial"/>
            </a:endParaRPr>
          </a:p>
          <a:p>
            <a:pPr algn="ctr">
              <a:lnSpc>
                <a:spcPct val="100000"/>
              </a:lnSpc>
            </a:pPr>
            <a:endParaRPr b="0" lang="pt-BR" sz="1800" spc="-1" strike="noStrike">
              <a:solidFill>
                <a:srgbClr val="000000"/>
              </a:solidFill>
              <a:uFill>
                <a:solidFill>
                  <a:srgbClr val="ffffff"/>
                </a:solidFill>
              </a:uFill>
              <a:latin typeface="Arial"/>
            </a:endParaRPr>
          </a:p>
        </p:txBody>
      </p:sp>
      <p:pic>
        <p:nvPicPr>
          <p:cNvPr id="91" name="Imagem 2" descr=""/>
          <p:cNvPicPr/>
          <p:nvPr/>
        </p:nvPicPr>
        <p:blipFill>
          <a:blip r:embed="rId2"/>
          <a:stretch/>
        </p:blipFill>
        <p:spPr>
          <a:xfrm>
            <a:off x="3509640" y="4613760"/>
            <a:ext cx="5343480" cy="16948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309600" y="1389960"/>
            <a:ext cx="8543520" cy="4916520"/>
          </a:xfrm>
          <a:prstGeom prst="rect">
            <a:avLst/>
          </a:prstGeom>
          <a:noFill/>
          <a:ln>
            <a:noFill/>
          </a:ln>
        </p:spPr>
        <p:style>
          <a:lnRef idx="0"/>
          <a:fillRef idx="0"/>
          <a:effectRef idx="0"/>
          <a:fontRef idx="minor"/>
        </p:style>
        <p:txBody>
          <a:bodyPr lIns="0" rIns="0" tIns="0" bIns="0" anchor="ctr"/>
          <a:p>
            <a:pPr marL="228600" indent="-225720">
              <a:lnSpc>
                <a:spcPct val="100000"/>
              </a:lnSpc>
              <a:buClr>
                <a:srgbClr val="000000"/>
              </a:buClr>
              <a:buFont typeface="Arial"/>
              <a:buChar char="•"/>
            </a:pPr>
            <a:r>
              <a:rPr b="1" i="1" lang="pt-BR" sz="2800" spc="-1" strike="noStrike">
                <a:solidFill>
                  <a:srgbClr val="000000"/>
                </a:solidFill>
                <a:uFill>
                  <a:solidFill>
                    <a:srgbClr val="ffffff"/>
                  </a:solidFill>
                </a:uFill>
                <a:latin typeface="Arial"/>
                <a:ea typeface="DejaVu Sans"/>
              </a:rPr>
              <a:t>MULTICAST</a:t>
            </a:r>
            <a:endParaRPr b="0" lang="pt-BR" sz="1800" spc="-1" strike="noStrike">
              <a:solidFill>
                <a:srgbClr val="000000"/>
              </a:solidFill>
              <a:uFill>
                <a:solidFill>
                  <a:srgbClr val="ffffff"/>
                </a:solidFill>
              </a:uFill>
              <a:latin typeface="Arial"/>
            </a:endParaRPr>
          </a:p>
          <a:p>
            <a:pPr>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r>
              <a:rPr b="0" i="1" lang="pt-BR" sz="1800" spc="-1" strike="noStrike">
                <a:solidFill>
                  <a:srgbClr val="000000"/>
                </a:solidFill>
                <a:uFill>
                  <a:solidFill>
                    <a:srgbClr val="ffffff"/>
                  </a:solidFill>
                </a:uFill>
                <a:latin typeface="Arial"/>
                <a:ea typeface="DejaVu Sans"/>
              </a:rPr>
              <a:t>	</a:t>
            </a:r>
            <a:r>
              <a:rPr b="0" i="1" lang="pt-BR" sz="1800" spc="-1" strike="noStrike">
                <a:solidFill>
                  <a:srgbClr val="000000"/>
                </a:solidFill>
                <a:uFill>
                  <a:solidFill>
                    <a:srgbClr val="ffffff"/>
                  </a:solidFill>
                </a:uFill>
                <a:latin typeface="Arial"/>
                <a:ea typeface="DejaVu Sans"/>
              </a:rPr>
              <a:t>	</a:t>
            </a:r>
            <a:r>
              <a:rPr b="0" i="1" lang="pt-BR" sz="1800" spc="-1" strike="noStrike">
                <a:solidFill>
                  <a:srgbClr val="000000"/>
                </a:solidFill>
                <a:uFill>
                  <a:solidFill>
                    <a:srgbClr val="ffffff"/>
                  </a:solidFill>
                </a:uFill>
                <a:latin typeface="Arial"/>
                <a:ea typeface="DejaVu Sans"/>
              </a:rPr>
              <a:t>Multicast </a:t>
            </a:r>
            <a:r>
              <a:rPr b="0" lang="pt-BR" sz="1800" spc="-1" strike="noStrike">
                <a:solidFill>
                  <a:srgbClr val="000000"/>
                </a:solidFill>
                <a:uFill>
                  <a:solidFill>
                    <a:srgbClr val="ffffff"/>
                  </a:solidFill>
                </a:uFill>
                <a:latin typeface="Arial"/>
                <a:ea typeface="DejaVu Sans"/>
              </a:rPr>
              <a:t>é um método ou técnica de transmissão de um pacote de dados para múltiplos destinos ao mesmo tempo, ou seja, uma única operação de transmissão resulta no envio simultâneo para vários destinatários.</a:t>
            </a: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p:txBody>
      </p:sp>
      <p:pic>
        <p:nvPicPr>
          <p:cNvPr id="93" name="Imagem 2" descr=""/>
          <p:cNvPicPr/>
          <p:nvPr/>
        </p:nvPicPr>
        <p:blipFill>
          <a:blip r:embed="rId1"/>
          <a:stretch/>
        </p:blipFill>
        <p:spPr>
          <a:xfrm>
            <a:off x="309600" y="6309360"/>
            <a:ext cx="8543520" cy="441000"/>
          </a:xfrm>
          <a:prstGeom prst="rect">
            <a:avLst/>
          </a:prstGeom>
          <a:ln>
            <a:noFill/>
          </a:ln>
        </p:spPr>
      </p:pic>
      <p:sp>
        <p:nvSpPr>
          <p:cNvPr id="94" name="CustomShape 2"/>
          <p:cNvSpPr/>
          <p:nvPr/>
        </p:nvSpPr>
        <p:spPr>
          <a:xfrm>
            <a:off x="309600" y="52812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Times New Roman"/>
              </a:rPr>
              <a:t>TRANSMISSÃO</a:t>
            </a:r>
            <a:endParaRPr b="0" lang="pt-BR" sz="1800" spc="-1" strike="noStrike">
              <a:solidFill>
                <a:srgbClr val="000000"/>
              </a:solidFill>
              <a:uFill>
                <a:solidFill>
                  <a:srgbClr val="ffffff"/>
                </a:solidFill>
              </a:uFill>
              <a:latin typeface="Arial"/>
            </a:endParaRPr>
          </a:p>
        </p:txBody>
      </p:sp>
      <p:pic>
        <p:nvPicPr>
          <p:cNvPr id="95" name="Imagem 5" descr=""/>
          <p:cNvPicPr/>
          <p:nvPr/>
        </p:nvPicPr>
        <p:blipFill>
          <a:blip r:embed="rId2"/>
          <a:stretch/>
        </p:blipFill>
        <p:spPr>
          <a:xfrm>
            <a:off x="3364920" y="3167280"/>
            <a:ext cx="4726800" cy="31392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Imagem 2" descr=""/>
          <p:cNvPicPr/>
          <p:nvPr/>
        </p:nvPicPr>
        <p:blipFill>
          <a:blip r:embed="rId1"/>
          <a:stretch/>
        </p:blipFill>
        <p:spPr>
          <a:xfrm>
            <a:off x="3698280" y="4694400"/>
            <a:ext cx="4426920" cy="1957680"/>
          </a:xfrm>
          <a:prstGeom prst="rect">
            <a:avLst/>
          </a:prstGeom>
          <a:ln>
            <a:noFill/>
          </a:ln>
        </p:spPr>
      </p:pic>
      <p:sp>
        <p:nvSpPr>
          <p:cNvPr id="97" name="CustomShape 1"/>
          <p:cNvSpPr/>
          <p:nvPr/>
        </p:nvSpPr>
        <p:spPr>
          <a:xfrm>
            <a:off x="309600" y="1224000"/>
            <a:ext cx="8543520" cy="5082480"/>
          </a:xfrm>
          <a:prstGeom prst="rect">
            <a:avLst/>
          </a:prstGeom>
          <a:noFill/>
          <a:ln>
            <a:noFill/>
          </a:ln>
        </p:spPr>
        <p:style>
          <a:lnRef idx="0"/>
          <a:fillRef idx="0"/>
          <a:effectRef idx="0"/>
          <a:fontRef idx="minor"/>
        </p:style>
        <p:txBody>
          <a:bodyPr lIns="0" rIns="0" tIns="0" bIns="0" anchor="ctr"/>
          <a:p>
            <a:pPr marL="712800" indent="-225720" algn="just">
              <a:lnSpc>
                <a:spcPct val="100000"/>
              </a:lnSpc>
              <a:buClr>
                <a:srgbClr val="000000"/>
              </a:buClr>
              <a:buFont typeface="Arial"/>
              <a:buChar char="•"/>
            </a:pPr>
            <a:r>
              <a:rPr b="1" lang="pt-BR" sz="1800" spc="-1" strike="noStrike">
                <a:solidFill>
                  <a:srgbClr val="000000"/>
                </a:solidFill>
                <a:uFill>
                  <a:solidFill>
                    <a:srgbClr val="ffffff"/>
                  </a:solidFill>
                </a:uFill>
                <a:latin typeface="Arial"/>
                <a:ea typeface="DejaVu Sans"/>
              </a:rPr>
              <a:t>Vantagem:</a:t>
            </a:r>
            <a:endParaRPr b="0" lang="pt-BR" sz="1800" spc="-1" strike="noStrike">
              <a:solidFill>
                <a:srgbClr val="000000"/>
              </a:solidFill>
              <a:uFill>
                <a:solidFill>
                  <a:srgbClr val="ffffff"/>
                </a:solidFill>
              </a:uFill>
              <a:latin typeface="Arial"/>
            </a:endParaRPr>
          </a:p>
          <a:p>
            <a:pPr marL="486360" algn="just">
              <a:lnSpc>
                <a:spcPct val="100000"/>
              </a:lnSpc>
            </a:pP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Em aplicações com múltiplos destinatários, a transmissão via </a:t>
            </a:r>
            <a:r>
              <a:rPr b="0" i="1" lang="pt-BR" sz="1800" spc="-1" strike="noStrike">
                <a:solidFill>
                  <a:srgbClr val="000000"/>
                </a:solidFill>
                <a:uFill>
                  <a:solidFill>
                    <a:srgbClr val="ffffff"/>
                  </a:solidFill>
                </a:uFill>
                <a:latin typeface="Arial"/>
                <a:ea typeface="DejaVu Sans"/>
              </a:rPr>
              <a:t>Multicast</a:t>
            </a:r>
            <a:r>
              <a:rPr b="0" lang="pt-BR" sz="1800" spc="-1" strike="noStrike">
                <a:solidFill>
                  <a:srgbClr val="000000"/>
                </a:solidFill>
                <a:uFill>
                  <a:solidFill>
                    <a:srgbClr val="ffffff"/>
                  </a:solidFill>
                </a:uFill>
                <a:latin typeface="Arial"/>
                <a:ea typeface="DejaVu Sans"/>
              </a:rPr>
              <a:t> é vantajosa porque não há envio desnecessário de pacotes: os mesmos são encaminhados exatamente ao conjunto de destinatários pretendidos.</a:t>
            </a: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712800" indent="-225720" algn="just">
              <a:lnSpc>
                <a:spcPct val="100000"/>
              </a:lnSpc>
              <a:buClr>
                <a:srgbClr val="000000"/>
              </a:buClr>
              <a:buFont typeface="Arial"/>
              <a:buChar char="•"/>
            </a:pPr>
            <a:r>
              <a:rPr b="1" lang="pt-BR" sz="1800" spc="-1" strike="noStrike">
                <a:solidFill>
                  <a:srgbClr val="000000"/>
                </a:solidFill>
                <a:uFill>
                  <a:solidFill>
                    <a:srgbClr val="ffffff"/>
                  </a:solidFill>
                </a:uFill>
                <a:latin typeface="Arial"/>
                <a:ea typeface="DejaVu Sans"/>
              </a:rPr>
              <a:t>Desvantagem:</a:t>
            </a:r>
            <a:endParaRPr b="0" lang="pt-BR" sz="1800" spc="-1" strike="noStrike">
              <a:solidFill>
                <a:srgbClr val="000000"/>
              </a:solidFill>
              <a:uFill>
                <a:solidFill>
                  <a:srgbClr val="ffffff"/>
                </a:solidFill>
              </a:uFill>
              <a:latin typeface="Arial"/>
            </a:endParaRPr>
          </a:p>
          <a:p>
            <a:pPr marL="486360" algn="just">
              <a:lnSpc>
                <a:spcPct val="100000"/>
              </a:lnSpc>
            </a:pP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O encaminhamento eficiente de pacotes aos múltiplos destinatários não garante, entretanto, a entrega confiável dos dados.</a:t>
            </a: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712800" indent="-225720" algn="just">
              <a:lnSpc>
                <a:spcPct val="100000"/>
              </a:lnSpc>
              <a:buClr>
                <a:srgbClr val="000000"/>
              </a:buClr>
              <a:buFont typeface="Arial"/>
              <a:buChar char="•"/>
            </a:pPr>
            <a:r>
              <a:rPr b="1" lang="pt-BR" sz="1800" spc="-1" strike="noStrike">
                <a:solidFill>
                  <a:srgbClr val="000000"/>
                </a:solidFill>
                <a:uFill>
                  <a:solidFill>
                    <a:srgbClr val="ffffff"/>
                  </a:solidFill>
                </a:uFill>
                <a:latin typeface="Arial"/>
                <a:ea typeface="DejaVu Sans"/>
              </a:rPr>
              <a:t>Aplicações:</a:t>
            </a:r>
            <a:endParaRPr b="0" lang="pt-BR" sz="1800" spc="-1" strike="noStrike">
              <a:solidFill>
                <a:srgbClr val="000000"/>
              </a:solidFill>
              <a:uFill>
                <a:solidFill>
                  <a:srgbClr val="ffffff"/>
                </a:solidFill>
              </a:uFill>
              <a:latin typeface="Arial"/>
            </a:endParaRPr>
          </a:p>
          <a:p>
            <a:pPr marL="486360" algn="just">
              <a:lnSpc>
                <a:spcPct val="100000"/>
              </a:lnSpc>
            </a:pP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Teleconferências, TV, rádio, ensino à distância, treinamentos, vídeos sob demanda.</a:t>
            </a:r>
            <a:r>
              <a:rPr b="0" lang="pt-BR" sz="1800" spc="-1" strike="noStrike">
                <a:solidFill>
                  <a:srgbClr val="000000"/>
                </a:solidFill>
                <a:uFill>
                  <a:solidFill>
                    <a:srgbClr val="ffffff"/>
                  </a:solidFill>
                </a:uFill>
                <a:latin typeface="Times New Roman"/>
                <a:ea typeface="DejaVu Sans"/>
              </a:rPr>
              <a:t>  </a:t>
            </a:r>
            <a:r>
              <a:rPr b="0" lang="pt-BR" sz="1800" spc="-1" strike="noStrike">
                <a:solidFill>
                  <a:srgbClr val="000000"/>
                </a:solidFill>
                <a:uFill>
                  <a:solidFill>
                    <a:srgbClr val="ffffff"/>
                  </a:solidFill>
                </a:uFill>
                <a:latin typeface="Arial"/>
                <a:ea typeface="DejaVu Sans"/>
              </a:rPr>
              <a:t> </a:t>
            </a: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p:txBody>
      </p:sp>
      <p:pic>
        <p:nvPicPr>
          <p:cNvPr id="98" name="Imagem 2" descr=""/>
          <p:cNvPicPr/>
          <p:nvPr/>
        </p:nvPicPr>
        <p:blipFill>
          <a:blip r:embed="rId2"/>
          <a:stretch/>
        </p:blipFill>
        <p:spPr>
          <a:xfrm>
            <a:off x="309600" y="6309360"/>
            <a:ext cx="8543520" cy="441000"/>
          </a:xfrm>
          <a:prstGeom prst="rect">
            <a:avLst/>
          </a:prstGeom>
          <a:ln>
            <a:noFill/>
          </a:ln>
        </p:spPr>
      </p:pic>
      <p:sp>
        <p:nvSpPr>
          <p:cNvPr id="99" name="CustomShape 2"/>
          <p:cNvSpPr/>
          <p:nvPr/>
        </p:nvSpPr>
        <p:spPr>
          <a:xfrm>
            <a:off x="309600" y="52812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i="1" lang="pt-BR" sz="3200" spc="-1" strike="noStrike">
                <a:solidFill>
                  <a:srgbClr val="000000"/>
                </a:solidFill>
                <a:uFill>
                  <a:solidFill>
                    <a:srgbClr val="ffffff"/>
                  </a:solidFill>
                </a:uFill>
                <a:latin typeface="Arial"/>
                <a:ea typeface="DejaVu Sans"/>
              </a:rPr>
              <a:t>MULTICAST</a:t>
            </a:r>
            <a:endParaRPr b="0" lang="pt-BR"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09600" y="1164600"/>
            <a:ext cx="8543520" cy="4916520"/>
          </a:xfrm>
          <a:prstGeom prst="rect">
            <a:avLst/>
          </a:prstGeom>
          <a:noFill/>
          <a:ln>
            <a:noFill/>
          </a:ln>
        </p:spPr>
        <p:style>
          <a:lnRef idx="0"/>
          <a:fillRef idx="0"/>
          <a:effectRef idx="0"/>
          <a:fontRef idx="minor"/>
        </p:style>
        <p:txBody>
          <a:bodyPr lIns="0" rIns="0" tIns="0" bIns="0" anchor="ctr"/>
          <a:p>
            <a:pPr marL="228600" indent="-225720">
              <a:lnSpc>
                <a:spcPct val="100000"/>
              </a:lnSpc>
              <a:buClr>
                <a:srgbClr val="000000"/>
              </a:buClr>
              <a:buFont typeface="Arial"/>
              <a:buChar char="•"/>
            </a:pPr>
            <a:r>
              <a:rPr b="1" i="1" lang="pt-BR" sz="2800" spc="-1" strike="noStrike">
                <a:solidFill>
                  <a:srgbClr val="000000"/>
                </a:solidFill>
                <a:uFill>
                  <a:solidFill>
                    <a:srgbClr val="ffffff"/>
                  </a:solidFill>
                </a:uFill>
                <a:latin typeface="Arial"/>
                <a:ea typeface="DejaVu Sans"/>
              </a:rPr>
              <a:t>BROADCAST</a:t>
            </a:r>
            <a:endParaRPr b="0" lang="pt-BR" sz="1800" spc="-1" strike="noStrike">
              <a:solidFill>
                <a:srgbClr val="000000"/>
              </a:solidFill>
              <a:uFill>
                <a:solidFill>
                  <a:srgbClr val="ffffff"/>
                </a:solidFill>
              </a:uFill>
              <a:latin typeface="Arial"/>
            </a:endParaRPr>
          </a:p>
          <a:p>
            <a:pPr marL="486360" algn="just">
              <a:lnSpc>
                <a:spcPct val="100000"/>
              </a:lnSpc>
            </a:pP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	</a:t>
            </a:r>
            <a:r>
              <a:rPr b="0" lang="pt-BR" sz="1800" spc="-1" strike="noStrike">
                <a:solidFill>
                  <a:srgbClr val="000000"/>
                </a:solidFill>
                <a:uFill>
                  <a:solidFill>
                    <a:srgbClr val="ffffff"/>
                  </a:solidFill>
                </a:uFill>
                <a:latin typeface="Arial"/>
                <a:ea typeface="DejaVu Sans"/>
              </a:rPr>
              <a:t>O termo </a:t>
            </a:r>
            <a:r>
              <a:rPr b="0" i="1" lang="pt-BR" sz="1800" spc="-1" strike="noStrike">
                <a:solidFill>
                  <a:srgbClr val="000000"/>
                </a:solidFill>
                <a:uFill>
                  <a:solidFill>
                    <a:srgbClr val="ffffff"/>
                  </a:solidFill>
                </a:uFill>
                <a:latin typeface="Arial"/>
                <a:ea typeface="DejaVu Sans"/>
              </a:rPr>
              <a:t>broadcast </a:t>
            </a:r>
            <a:r>
              <a:rPr b="0" lang="pt-BR" sz="1800" spc="-1" strike="noStrike">
                <a:solidFill>
                  <a:srgbClr val="000000"/>
                </a:solidFill>
                <a:uFill>
                  <a:solidFill>
                    <a:srgbClr val="ffffff"/>
                  </a:solidFill>
                </a:uFill>
                <a:latin typeface="Arial"/>
                <a:ea typeface="DejaVu Sans"/>
              </a:rPr>
              <a:t>se refere ao envio da mensagem para todos, ou seja, os pacotes seriam enviados apenas uma vez para um endereço (</a:t>
            </a:r>
            <a:r>
              <a:rPr b="0" i="1" lang="pt-BR" sz="1800" spc="-1" strike="noStrike">
                <a:solidFill>
                  <a:srgbClr val="000000"/>
                </a:solidFill>
                <a:uFill>
                  <a:solidFill>
                    <a:srgbClr val="ffffff"/>
                  </a:solidFill>
                </a:uFill>
                <a:latin typeface="Arial"/>
                <a:ea typeface="DejaVu Sans"/>
              </a:rPr>
              <a:t>broadcast)</a:t>
            </a:r>
            <a:r>
              <a:rPr b="0" lang="pt-BR" sz="1800" spc="-1" strike="noStrike">
                <a:solidFill>
                  <a:srgbClr val="000000"/>
                </a:solidFill>
                <a:uFill>
                  <a:solidFill>
                    <a:srgbClr val="ffffff"/>
                  </a:solidFill>
                </a:uFill>
                <a:latin typeface="Arial"/>
                <a:ea typeface="DejaVu Sans"/>
              </a:rPr>
              <a:t> e todas as estações receberiam.</a:t>
            </a: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nSpc>
                <a:spcPct val="100000"/>
              </a:lnSpc>
            </a:pPr>
            <a:endParaRPr b="0" lang="pt-BR" sz="1800" spc="-1" strike="noStrike">
              <a:solidFill>
                <a:srgbClr val="000000"/>
              </a:solidFill>
              <a:uFill>
                <a:solidFill>
                  <a:srgbClr val="ffffff"/>
                </a:solidFill>
              </a:uFill>
              <a:latin typeface="Arial"/>
            </a:endParaRPr>
          </a:p>
          <a:p>
            <a:pPr marL="486360" algn="just">
              <a:lnSpc>
                <a:spcPct val="100000"/>
              </a:lnSpc>
            </a:pPr>
            <a:endParaRPr b="0" lang="pt-BR" sz="1800" spc="-1" strike="noStrike">
              <a:solidFill>
                <a:srgbClr val="000000"/>
              </a:solidFill>
              <a:uFill>
                <a:solidFill>
                  <a:srgbClr val="ffffff"/>
                </a:solidFill>
              </a:uFill>
              <a:latin typeface="Arial"/>
            </a:endParaRPr>
          </a:p>
        </p:txBody>
      </p:sp>
      <p:pic>
        <p:nvPicPr>
          <p:cNvPr id="101" name="Imagem 2" descr=""/>
          <p:cNvPicPr/>
          <p:nvPr/>
        </p:nvPicPr>
        <p:blipFill>
          <a:blip r:embed="rId1"/>
          <a:stretch/>
        </p:blipFill>
        <p:spPr>
          <a:xfrm>
            <a:off x="309600" y="6309360"/>
            <a:ext cx="8543520" cy="441000"/>
          </a:xfrm>
          <a:prstGeom prst="rect">
            <a:avLst/>
          </a:prstGeom>
          <a:ln>
            <a:noFill/>
          </a:ln>
        </p:spPr>
      </p:pic>
      <p:sp>
        <p:nvSpPr>
          <p:cNvPr id="102" name="CustomShape 2"/>
          <p:cNvSpPr/>
          <p:nvPr/>
        </p:nvSpPr>
        <p:spPr>
          <a:xfrm>
            <a:off x="309600" y="361080"/>
            <a:ext cx="8543520" cy="575280"/>
          </a:xfrm>
          <a:prstGeom prst="rect">
            <a:avLst/>
          </a:prstGeom>
          <a:noFill/>
          <a:ln>
            <a:noFill/>
          </a:ln>
        </p:spPr>
        <p:style>
          <a:lnRef idx="0"/>
          <a:fillRef idx="0"/>
          <a:effectRef idx="0"/>
          <a:fontRef idx="minor"/>
        </p:style>
        <p:txBody>
          <a:bodyPr lIns="90000" rIns="90000" tIns="45000" bIns="45000"/>
          <a:p>
            <a:pPr algn="ctr">
              <a:lnSpc>
                <a:spcPct val="100000"/>
              </a:lnSpc>
            </a:pPr>
            <a:r>
              <a:rPr b="1" lang="pt-BR" sz="3200" spc="-1" strike="noStrike">
                <a:solidFill>
                  <a:srgbClr val="000000"/>
                </a:solidFill>
                <a:uFill>
                  <a:solidFill>
                    <a:srgbClr val="ffffff"/>
                  </a:solidFill>
                </a:uFill>
                <a:latin typeface="Arial"/>
                <a:ea typeface="Times New Roman"/>
              </a:rPr>
              <a:t>TRANSMISSÃO</a:t>
            </a:r>
            <a:endParaRPr b="0" lang="pt-BR" sz="1800" spc="-1" strike="noStrike">
              <a:solidFill>
                <a:srgbClr val="000000"/>
              </a:solidFill>
              <a:uFill>
                <a:solidFill>
                  <a:srgbClr val="ffffff"/>
                </a:solidFill>
              </a:uFill>
              <a:latin typeface="Arial"/>
            </a:endParaRPr>
          </a:p>
        </p:txBody>
      </p:sp>
      <p:pic>
        <p:nvPicPr>
          <p:cNvPr id="103" name="Imagem 1" descr=""/>
          <p:cNvPicPr/>
          <p:nvPr/>
        </p:nvPicPr>
        <p:blipFill>
          <a:blip r:embed="rId2"/>
          <a:stretch/>
        </p:blipFill>
        <p:spPr>
          <a:xfrm>
            <a:off x="3699720" y="3318480"/>
            <a:ext cx="4513680" cy="29901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970</TotalTime>
  <Application>LibreOffice/5.1.6.2$Linux_X86_64 LibreOffice_project/10m0$Build-2</Application>
  <Words>326</Words>
  <Paragraphs>127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2013-10-10T17:31:52Z</dcterms:created>
  <dc:creator>Victor Akio Zukeran</dc:creator>
  <dc:description/>
  <dc:language>pt-BR</dc:language>
  <cp:lastModifiedBy/>
  <dcterms:modified xsi:type="dcterms:W3CDTF">2018-10-09T09:56:17Z</dcterms:modified>
  <cp:revision>141</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0</vt:i4>
  </property>
  <property fmtid="{D5CDD505-2E9C-101B-9397-08002B2CF9AE}" pid="8" name="PresentationFormat">
    <vt:lpwstr>Apresentação na tela (4:3)</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